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72" r:id="rId5"/>
    <p:sldId id="259" r:id="rId6"/>
    <p:sldId id="261" r:id="rId7"/>
    <p:sldId id="265" r:id="rId8"/>
    <p:sldId id="260" r:id="rId9"/>
    <p:sldId id="262" r:id="rId10"/>
    <p:sldId id="273" r:id="rId11"/>
    <p:sldId id="263" r:id="rId12"/>
    <p:sldId id="264" r:id="rId13"/>
    <p:sldId id="271" r:id="rId14"/>
    <p:sldId id="266" r:id="rId15"/>
    <p:sldId id="267" r:id="rId16"/>
    <p:sldId id="270" r:id="rId17"/>
    <p:sldId id="269" r:id="rId18"/>
    <p:sldId id="274" r:id="rId19"/>
    <p:sldId id="277" r:id="rId20"/>
    <p:sldId id="278" r:id="rId21"/>
    <p:sldId id="275" r:id="rId22"/>
    <p:sldId id="280" r:id="rId23"/>
    <p:sldId id="276" r:id="rId24"/>
    <p:sldId id="279" r:id="rId25"/>
    <p:sldId id="268" r:id="rId2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a:srgbClr val="00C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19" name="18 Marcador de pie de página"/>
          <p:cNvSpPr>
            <a:spLocks noGrp="1"/>
          </p:cNvSpPr>
          <p:nvPr>
            <p:ph type="ftr" sz="quarter" idx="11"/>
          </p:nvPr>
        </p:nvSpPr>
        <p:spPr/>
        <p:txBody>
          <a:bodyPr/>
          <a:lstStyle/>
          <a:p>
            <a:endParaRPr lang="es-CO"/>
          </a:p>
        </p:txBody>
      </p:sp>
      <p:sp>
        <p:nvSpPr>
          <p:cNvPr id="27" name="26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BC8029A-1C7C-498C-AC5B-62B1268ADB77}"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82DDBBD-9CCB-4ACC-8497-45668E383BF6}" type="datetimeFigureOut">
              <a:rPr lang="es-CO" smtClean="0"/>
              <a:pPr/>
              <a:t>20/04/2015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077200" y="6356350"/>
            <a:ext cx="609600" cy="365125"/>
          </a:xfrm>
        </p:spPr>
        <p:txBody>
          <a:bodyPr/>
          <a:lstStyle/>
          <a:p>
            <a:fld id="{2BC8029A-1C7C-498C-AC5B-62B1268ADB77}" type="slidenum">
              <a:rPr lang="es-CO" smtClean="0"/>
              <a:pPr/>
              <a:t>‹Nº›</a:t>
            </a:fld>
            <a:endParaRPr lang="es-CO"/>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DDBBD-9CCB-4ACC-8497-45668E383BF6}" type="datetimeFigureOut">
              <a:rPr lang="es-CO" smtClean="0"/>
              <a:pPr/>
              <a:t>20/04/2015</a:t>
            </a:fld>
            <a:endParaRPr lang="es-CO"/>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C8029A-1C7C-498C-AC5B-62B1268ADB77}" type="slidenum">
              <a:rPr lang="es-CO" smtClean="0"/>
              <a:pPr/>
              <a:t>‹Nº›</a:t>
            </a:fld>
            <a:endParaRPr lang="es-CO"/>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es.wikipedia.org/wiki/Zarzuela" TargetMode="External"/><Relationship Id="rId2" Type="http://schemas.openxmlformats.org/officeDocument/2006/relationships/hyperlink" Target="http://es.wikipedia.org/wiki/Espa%C3%B1a" TargetMode="External"/><Relationship Id="rId1" Type="http://schemas.openxmlformats.org/officeDocument/2006/relationships/slideLayout" Target="../slideLayouts/slideLayout2.xml"/><Relationship Id="rId4" Type="http://schemas.openxmlformats.org/officeDocument/2006/relationships/hyperlink" Target="http://www.youtube.com/watch?v=2brCtPE1ZE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s.wikipedia.org/wiki/Eucarist%C3%ADa" TargetMode="External"/><Relationship Id="rId2" Type="http://schemas.openxmlformats.org/officeDocument/2006/relationships/hyperlink" Target="http://es.wikipedia.org/wiki/Alegor%C3%ADa"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youtube.com/watch?v=lRoSKVwQJS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v8wXIIzFt3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p6dfOUg9zE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youtube.com/watch?v=GPR3YA7W9N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Rza9n-YacM" TargetMode="External"/><Relationship Id="rId2" Type="http://schemas.openxmlformats.org/officeDocument/2006/relationships/hyperlink" Target="http://es.wikipedia.org/wiki/Obra_teatral"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es.wikipedia.org/wiki/Ballet" TargetMode="External"/><Relationship Id="rId2" Type="http://schemas.openxmlformats.org/officeDocument/2006/relationships/hyperlink" Target="http://es.wikipedia.org/wiki/Libreto" TargetMode="External"/><Relationship Id="rId1" Type="http://schemas.openxmlformats.org/officeDocument/2006/relationships/slideLayout" Target="../slideLayouts/slideLayout2.xml"/><Relationship Id="rId4" Type="http://schemas.openxmlformats.org/officeDocument/2006/relationships/hyperlink" Target="http://www.youtube.com/watch?v=mRs0etsQIm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youtube.com/watch?v=X6BZEIzKeDY"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s.wikipedia.org/wiki/Dram%C3%A1tica"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es.wikipedia.org/wiki/Auto_sacramental" TargetMode="External"/><Relationship Id="rId13" Type="http://schemas.openxmlformats.org/officeDocument/2006/relationships/hyperlink" Target="http://es.wikipedia.org/wiki/Sainete" TargetMode="External"/><Relationship Id="rId3" Type="http://schemas.openxmlformats.org/officeDocument/2006/relationships/hyperlink" Target="http://es.wikipedia.org/wiki/Comedia" TargetMode="External"/><Relationship Id="rId7" Type="http://schemas.openxmlformats.org/officeDocument/2006/relationships/hyperlink" Target="http://es.wikipedia.org/wiki/Entrem%C3%A9s" TargetMode="External"/><Relationship Id="rId12" Type="http://schemas.openxmlformats.org/officeDocument/2006/relationships/hyperlink" Target="http://es.wikipedia.org/wiki/Zarzuela" TargetMode="External"/><Relationship Id="rId2" Type="http://schemas.openxmlformats.org/officeDocument/2006/relationships/hyperlink" Target="http://es.wikipedia.org/wiki/Tragedia" TargetMode="External"/><Relationship Id="rId1" Type="http://schemas.openxmlformats.org/officeDocument/2006/relationships/slideLayout" Target="../slideLayouts/slideLayout2.xml"/><Relationship Id="rId6" Type="http://schemas.openxmlformats.org/officeDocument/2006/relationships/hyperlink" Target="http://www.swingalia.com/teatro/cuantas-ramas-y-tipos-de-teatro-hay.php" TargetMode="External"/><Relationship Id="rId11" Type="http://schemas.openxmlformats.org/officeDocument/2006/relationships/hyperlink" Target="http://es.wikipedia.org/wiki/%C3%93pera" TargetMode="External"/><Relationship Id="rId5" Type="http://schemas.openxmlformats.org/officeDocument/2006/relationships/hyperlink" Target="http://es.wikipedia.org/wiki/Tragicomedia" TargetMode="External"/><Relationship Id="rId10" Type="http://schemas.openxmlformats.org/officeDocument/2006/relationships/hyperlink" Target="http://es.wikipedia.org/wiki/Vodevil" TargetMode="External"/><Relationship Id="rId4" Type="http://schemas.openxmlformats.org/officeDocument/2006/relationships/hyperlink" Target="http://es.wikipedia.org/wiki/Drama" TargetMode="External"/><Relationship Id="rId9" Type="http://schemas.openxmlformats.org/officeDocument/2006/relationships/hyperlink" Target="http://es.wikipedia.org/wiki/Farsa" TargetMode="External"/><Relationship Id="rId14" Type="http://schemas.openxmlformats.org/officeDocument/2006/relationships/hyperlink" Target="http://es.wikipedia.org/wiki/G%C3%A9nero_chic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hFg06Y6n2c" TargetMode="External"/><Relationship Id="rId2" Type="http://schemas.openxmlformats.org/officeDocument/2006/relationships/hyperlink" Target="http://es.wikipedia.org/wiki/Dram%C3%A1tico"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ndex.php?title=Jocosa&amp;action=edit&amp;redlink=1" TargetMode="External"/><Relationship Id="rId2" Type="http://schemas.openxmlformats.org/officeDocument/2006/relationships/hyperlink" Target="http://es.wikipedia.org/wiki/Dram%C3%A1tica" TargetMode="External"/><Relationship Id="rId1" Type="http://schemas.openxmlformats.org/officeDocument/2006/relationships/slideLayout" Target="../slideLayouts/slideLayout2.xml"/><Relationship Id="rId4" Type="http://schemas.openxmlformats.org/officeDocument/2006/relationships/hyperlink" Target="http://www.youtube.com/watch?v=5V-HlOM8U2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Comedia" TargetMode="External"/><Relationship Id="rId2" Type="http://schemas.openxmlformats.org/officeDocument/2006/relationships/hyperlink" Target="http://es.wikipedia.org/wiki/Tragedia"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hyperlink" Target="http://www.youtube.com/watch?v=RG2VSQD8u1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I6-EcR4bzLo"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83O3hNMBh6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es.wikipedia.org/wiki/Comedia" TargetMode="External"/><Relationship Id="rId7" Type="http://schemas.openxmlformats.org/officeDocument/2006/relationships/image" Target="../media/image12.jpeg"/><Relationship Id="rId2" Type="http://schemas.openxmlformats.org/officeDocument/2006/relationships/hyperlink" Target="http://es.wikipedia.org/wiki/Tragedia" TargetMode="External"/><Relationship Id="rId1" Type="http://schemas.openxmlformats.org/officeDocument/2006/relationships/slideLayout" Target="../slideLayouts/slideLayout2.xml"/><Relationship Id="rId6" Type="http://schemas.openxmlformats.org/officeDocument/2006/relationships/hyperlink" Target="http://www.youtube.com/watch?v=MAnmW0IzvSQ" TargetMode="External"/><Relationship Id="rId5" Type="http://schemas.openxmlformats.org/officeDocument/2006/relationships/hyperlink" Target="http://es.wikipedia.org/wiki/Parodia" TargetMode="External"/><Relationship Id="rId4" Type="http://schemas.openxmlformats.org/officeDocument/2006/relationships/hyperlink" Target="http://es.wikipedia.org/wiki/Sarcasm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ImDTLPFDTZw" TargetMode="External"/><Relationship Id="rId2" Type="http://schemas.openxmlformats.org/officeDocument/2006/relationships/hyperlink" Target="http://es.wikipedia.org/wiki/Humor"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14414" y="2000240"/>
            <a:ext cx="6572296" cy="2554545"/>
          </a:xfrm>
          <a:prstGeom prst="rect">
            <a:avLst/>
          </a:prstGeom>
          <a:noFill/>
        </p:spPr>
        <p:txBody>
          <a:bodyPr wrap="square" lIns="91440" tIns="45720" rIns="91440" bIns="45720">
            <a:spAutoFit/>
          </a:bodyPr>
          <a:lstStyle/>
          <a:p>
            <a:pPr algn="ctr"/>
            <a:r>
              <a:rPr lang="es-ES" sz="8000" b="1" cap="none" spc="0" dirty="0" smtClean="0">
                <a:ln w="10541" cmpd="sng">
                  <a:solidFill>
                    <a:schemeClr val="accent1">
                      <a:shade val="88000"/>
                      <a:satMod val="110000"/>
                    </a:schemeClr>
                  </a:solidFill>
                  <a:prstDash val="solid"/>
                </a:ln>
                <a:solidFill>
                  <a:schemeClr val="bg1"/>
                </a:solidFill>
                <a:effectLst>
                  <a:glow rad="228600">
                    <a:schemeClr val="accent3">
                      <a:satMod val="175000"/>
                      <a:alpha val="40000"/>
                    </a:schemeClr>
                  </a:glow>
                  <a:outerShdw blurRad="50800" dist="50800" dir="5400000" algn="ctr" rotWithShape="0">
                    <a:schemeClr val="accent2"/>
                  </a:outerShdw>
                </a:effectLst>
                <a:latin typeface="Comic Sans MS" pitchFamily="66" charset="0"/>
              </a:rPr>
              <a:t>RAMAS DEL TEATRO</a:t>
            </a:r>
            <a:endParaRPr lang="es-ES" sz="8000" b="1" cap="none" spc="0" dirty="0">
              <a:ln w="10541" cmpd="sng">
                <a:solidFill>
                  <a:schemeClr val="accent1">
                    <a:shade val="88000"/>
                    <a:satMod val="110000"/>
                  </a:schemeClr>
                </a:solidFill>
                <a:prstDash val="solid"/>
              </a:ln>
              <a:solidFill>
                <a:schemeClr val="bg1"/>
              </a:solidFill>
              <a:effectLst>
                <a:glow rad="228600">
                  <a:schemeClr val="accent3">
                    <a:satMod val="175000"/>
                    <a:alpha val="40000"/>
                  </a:schemeClr>
                </a:glow>
                <a:outerShdw blurRad="50800" dist="50800" dir="5400000" algn="ctr" rotWithShape="0">
                  <a:schemeClr val="accent2"/>
                </a:outerShdw>
              </a:effectLst>
              <a:latin typeface="Comic Sans MS" pitchFamily="66" charset="0"/>
            </a:endParaRPr>
          </a:p>
        </p:txBody>
      </p:sp>
      <p:pic>
        <p:nvPicPr>
          <p:cNvPr id="6" name="5 Imagen" descr="https://encrypted-tbn1.gstatic.com/images?q=tbn:ANd9GcRbeZvVWHnWY1HtUBzW9NFOPrqrfCNwfVP2ne6tLak9pzuFHtJ5hyvu3WVj"/>
          <p:cNvPicPr/>
          <p:nvPr/>
        </p:nvPicPr>
        <p:blipFill>
          <a:blip r:embed="rId2" cstate="print"/>
          <a:srcRect/>
          <a:stretch>
            <a:fillRect/>
          </a:stretch>
        </p:blipFill>
        <p:spPr bwMode="auto">
          <a:xfrm rot="768420">
            <a:off x="3486021" y="4559140"/>
            <a:ext cx="2143140" cy="1881384"/>
          </a:xfrm>
          <a:prstGeom prst="rect">
            <a:avLst/>
          </a:prstGeom>
          <a:noFill/>
          <a:ln w="9525">
            <a:noFill/>
            <a:miter lim="800000"/>
            <a:headEnd/>
            <a:tailEnd/>
          </a:ln>
        </p:spPr>
      </p:pic>
      <p:pic>
        <p:nvPicPr>
          <p:cNvPr id="11" name="10 Imagen" descr="http://spe.fotolog.com/photo/46/54/30/takeseven/1247739426893_f.jpg"/>
          <p:cNvPicPr/>
          <p:nvPr/>
        </p:nvPicPr>
        <p:blipFill>
          <a:blip r:embed="rId3" cstate="print"/>
          <a:srcRect/>
          <a:stretch>
            <a:fillRect/>
          </a:stretch>
        </p:blipFill>
        <p:spPr bwMode="auto">
          <a:xfrm rot="21162179">
            <a:off x="536268" y="4254895"/>
            <a:ext cx="1778414" cy="1759571"/>
          </a:xfrm>
          <a:prstGeom prst="rect">
            <a:avLst/>
          </a:prstGeom>
          <a:noFill/>
          <a:ln w="9525">
            <a:noFill/>
            <a:miter lim="800000"/>
            <a:headEnd/>
            <a:tailEnd/>
          </a:ln>
        </p:spPr>
      </p:pic>
      <p:pic>
        <p:nvPicPr>
          <p:cNvPr id="15" name="14 Imagen" descr="https://encrypted-tbn1.gstatic.com/images?q=tbn:ANd9GcTFIVc-QIRRLOVmatCtkrIEIVDNxpcZBKd63abTlW_528jHsUJGF4nuOLko"/>
          <p:cNvPicPr/>
          <p:nvPr/>
        </p:nvPicPr>
        <p:blipFill>
          <a:blip r:embed="rId4" cstate="print"/>
          <a:srcRect/>
          <a:stretch>
            <a:fillRect/>
          </a:stretch>
        </p:blipFill>
        <p:spPr bwMode="auto">
          <a:xfrm rot="265969">
            <a:off x="6582222" y="4639089"/>
            <a:ext cx="2256241" cy="1931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dirty="0" smtClean="0">
                <a:latin typeface="Comic Sans MS" pitchFamily="66" charset="0"/>
              </a:rPr>
              <a:t>Es un género </a:t>
            </a:r>
            <a:r>
              <a:rPr lang="es-CO" dirty="0" smtClean="0">
                <a:latin typeface="Comic Sans MS" pitchFamily="66" charset="0"/>
                <a:hlinkClick r:id="rId2" tooltip="España"/>
              </a:rPr>
              <a:t>español</a:t>
            </a:r>
            <a:r>
              <a:rPr lang="es-CO" dirty="0" smtClean="0">
                <a:latin typeface="Comic Sans MS" pitchFamily="66" charset="0"/>
              </a:rPr>
              <a:t> de drama lírico. Es un subgénero de la </a:t>
            </a:r>
            <a:r>
              <a:rPr lang="es-CO" dirty="0" smtClean="0">
                <a:latin typeface="Comic Sans MS" pitchFamily="66" charset="0"/>
                <a:hlinkClick r:id="rId3" tooltip="Zarzuela"/>
              </a:rPr>
              <a:t>zarzuela</a:t>
            </a:r>
            <a:r>
              <a:rPr lang="es-CO" dirty="0" smtClean="0">
                <a:latin typeface="Comic Sans MS" pitchFamily="66" charset="0"/>
              </a:rPr>
              <a:t>. </a:t>
            </a:r>
          </a:p>
          <a:p>
            <a:pPr algn="just"/>
            <a:endParaRPr lang="es-CO" dirty="0" smtClean="0">
              <a:latin typeface="Comic Sans MS" pitchFamily="66" charset="0"/>
            </a:endParaRPr>
          </a:p>
          <a:p>
            <a:pPr algn="just"/>
            <a:r>
              <a:rPr lang="es-CO" b="1" dirty="0" smtClean="0">
                <a:latin typeface="Comic Sans MS" pitchFamily="66" charset="0"/>
              </a:rPr>
              <a:t>sainete:</a:t>
            </a:r>
          </a:p>
          <a:p>
            <a:pPr algn="just"/>
            <a:r>
              <a:rPr lang="es-CO" dirty="0" smtClean="0">
                <a:latin typeface="Comic Sans MS" pitchFamily="66" charset="0"/>
                <a:hlinkClick r:id="rId4"/>
              </a:rPr>
              <a:t>http://www.youtube.com/watch?v=2brCtPE1ZEk</a:t>
            </a:r>
            <a:endParaRPr lang="es-CO" dirty="0" smtClean="0">
              <a:latin typeface="Comic Sans MS" pitchFamily="66" charset="0"/>
            </a:endParaRPr>
          </a:p>
          <a:p>
            <a:endParaRPr lang="es-CO" dirty="0" smtClean="0">
              <a:latin typeface="Comic Sans MS" pitchFamily="66" charset="0"/>
            </a:endParaRPr>
          </a:p>
          <a:p>
            <a:endParaRPr lang="es-CO" dirty="0"/>
          </a:p>
        </p:txBody>
      </p:sp>
      <p:sp>
        <p:nvSpPr>
          <p:cNvPr id="6" name="5 Rectángulo"/>
          <p:cNvSpPr/>
          <p:nvPr/>
        </p:nvSpPr>
        <p:spPr>
          <a:xfrm>
            <a:off x="1571604" y="500042"/>
            <a:ext cx="6162264" cy="923330"/>
          </a:xfrm>
          <a:prstGeom prst="rect">
            <a:avLst/>
          </a:prstGeom>
          <a:noFill/>
        </p:spPr>
        <p:txBody>
          <a:bodyPr wrap="none" lIns="91440" tIns="45720" rIns="91440" bIns="45720">
            <a:spAutoFit/>
          </a:bodyPr>
          <a:lstStyle/>
          <a:p>
            <a:pPr algn="ctr"/>
            <a:r>
              <a:rPr lang="es-ES" sz="5400" b="1"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Comic Sans MS" pitchFamily="66" charset="0"/>
              </a:rPr>
              <a:t>GENERO CHICO</a:t>
            </a:r>
            <a:endParaRPr lang="es-ES" sz="5400" b="1" cap="none"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CO" dirty="0" smtClean="0">
                <a:latin typeface="Comic Sans MS" pitchFamily="66" charset="0"/>
              </a:rPr>
              <a:t>Es una obra de teatro religiosa </a:t>
            </a:r>
            <a:r>
              <a:rPr lang="es-CO" dirty="0" smtClean="0">
                <a:latin typeface="Comic Sans MS" pitchFamily="66" charset="0"/>
                <a:hlinkClick r:id="rId2" tooltip="Alegoría"/>
              </a:rPr>
              <a:t>alegórica</a:t>
            </a:r>
            <a:r>
              <a:rPr lang="es-CO" dirty="0" smtClean="0">
                <a:latin typeface="Comic Sans MS" pitchFamily="66" charset="0"/>
              </a:rPr>
              <a:t> de uno o varios actos y de tema preferentemente </a:t>
            </a:r>
            <a:r>
              <a:rPr lang="es-CO" dirty="0" smtClean="0">
                <a:latin typeface="Comic Sans MS" pitchFamily="66" charset="0"/>
                <a:hlinkClick r:id="rId3" tooltip="Eucaristía"/>
              </a:rPr>
              <a:t>eucarístico</a:t>
            </a:r>
            <a:r>
              <a:rPr lang="es-CO" dirty="0" smtClean="0">
                <a:latin typeface="Comic Sans MS" pitchFamily="66" charset="0"/>
              </a:rPr>
              <a:t>. Las representaciones comprendían en general episodios bíblicos, misterios de la religión o conflictos de carácter moral y teológico.</a:t>
            </a:r>
          </a:p>
          <a:p>
            <a:pPr algn="just"/>
            <a:endParaRPr lang="es-CO" dirty="0" smtClean="0">
              <a:latin typeface="Comic Sans MS" pitchFamily="66" charset="0"/>
            </a:endParaRPr>
          </a:p>
          <a:p>
            <a:pPr algn="just"/>
            <a:endParaRPr lang="es-CO" dirty="0" smtClean="0">
              <a:latin typeface="Comic Sans MS" pitchFamily="66" charset="0"/>
            </a:endParaRPr>
          </a:p>
          <a:p>
            <a:pPr algn="just"/>
            <a:r>
              <a:rPr lang="es-CO" dirty="0" smtClean="0">
                <a:latin typeface="Comic Sans MS" pitchFamily="66" charset="0"/>
              </a:rPr>
              <a:t> </a:t>
            </a:r>
          </a:p>
          <a:p>
            <a:r>
              <a:rPr lang="es-CO" b="1" dirty="0" smtClean="0">
                <a:latin typeface="Comic Sans MS" pitchFamily="66" charset="0"/>
              </a:rPr>
              <a:t>Video de auto sacramental:</a:t>
            </a:r>
          </a:p>
          <a:p>
            <a:r>
              <a:rPr lang="es-CO" u="sng" dirty="0" smtClean="0">
                <a:latin typeface="Comic Sans MS" pitchFamily="66" charset="0"/>
                <a:hlinkClick r:id="rId4"/>
              </a:rPr>
              <a:t>http://www.youtube.com/watch?v=lRoSKVwQJS4</a:t>
            </a:r>
            <a:endParaRPr lang="es-CO" dirty="0">
              <a:latin typeface="Comic Sans MS" pitchFamily="66" charset="0"/>
            </a:endParaRPr>
          </a:p>
        </p:txBody>
      </p:sp>
      <p:sp>
        <p:nvSpPr>
          <p:cNvPr id="4" name="3 Rectángulo"/>
          <p:cNvSpPr/>
          <p:nvPr/>
        </p:nvSpPr>
        <p:spPr>
          <a:xfrm>
            <a:off x="571472" y="714356"/>
            <a:ext cx="787908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5400" b="1" dirty="0" smtClean="0">
                <a:ln>
                  <a:prstDash val="solid"/>
                </a:ln>
                <a:solidFill>
                  <a:srgbClr val="0000FF"/>
                </a:solidFill>
                <a:latin typeface="Comic Sans MS" pitchFamily="66" charset="0"/>
              </a:rPr>
              <a:t>AUTO SACRAMENTAL</a:t>
            </a:r>
            <a:endParaRPr lang="es-ES" sz="5400" b="1" cap="none" spc="0" dirty="0">
              <a:ln>
                <a:prstDash val="solid"/>
              </a:ln>
              <a:solidFill>
                <a:srgbClr val="0000FF"/>
              </a:solidFill>
              <a:latin typeface="Comic Sans MS" pitchFamily="66" charset="0"/>
            </a:endParaRPr>
          </a:p>
        </p:txBody>
      </p:sp>
      <p:pic>
        <p:nvPicPr>
          <p:cNvPr id="5" name="4 Imagen" descr="http://www.ayto-elviso.com/site/images/fotos/Reyes%20Magos%2010.jpg"/>
          <p:cNvPicPr/>
          <p:nvPr/>
        </p:nvPicPr>
        <p:blipFill>
          <a:blip r:embed="rId5" cstate="print"/>
          <a:srcRect/>
          <a:stretch>
            <a:fillRect/>
          </a:stretch>
        </p:blipFill>
        <p:spPr bwMode="auto">
          <a:xfrm>
            <a:off x="6000760" y="3357562"/>
            <a:ext cx="2163123" cy="1675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dirty="0" smtClean="0">
                <a:latin typeface="Comic Sans MS" pitchFamily="66" charset="0"/>
              </a:rPr>
              <a:t>En dramaturgia, el monólogo, soliloquio, o escena unipersonal es el género dramático en el que un personaje reflexiona en voz alta expresando sus pensamientos, ideas y emociones al público. El monólogo puede encubrir un diálogo que efectúa un personaje consigo mismo o con un ser inanimado. </a:t>
            </a:r>
            <a:endParaRPr lang="es-CO" u="sng" dirty="0" smtClean="0">
              <a:latin typeface="Comic Sans MS" pitchFamily="66" charset="0"/>
              <a:hlinkClick r:id="rId2"/>
            </a:endParaRPr>
          </a:p>
          <a:p>
            <a:pPr algn="just"/>
            <a:endParaRPr lang="es-CO" u="sng" dirty="0" smtClean="0">
              <a:latin typeface="Comic Sans MS" pitchFamily="66" charset="0"/>
              <a:hlinkClick r:id="rId2"/>
            </a:endParaRPr>
          </a:p>
          <a:p>
            <a:pPr algn="just"/>
            <a:r>
              <a:rPr lang="es-CO" u="sng" dirty="0" smtClean="0">
                <a:latin typeface="Comic Sans MS" pitchFamily="66" charset="0"/>
                <a:hlinkClick r:id="rId2"/>
              </a:rPr>
              <a:t>http://www.youtube.com/watch?v=v8wXIIzFt34</a:t>
            </a:r>
            <a:endParaRPr lang="es-CO" dirty="0" smtClean="0">
              <a:latin typeface="Comic Sans MS" pitchFamily="66" charset="0"/>
            </a:endParaRPr>
          </a:p>
          <a:p>
            <a:pPr algn="just"/>
            <a:endParaRPr lang="es-CO" dirty="0">
              <a:solidFill>
                <a:schemeClr val="accent3">
                  <a:lumMod val="75000"/>
                </a:schemeClr>
              </a:solidFill>
            </a:endParaRPr>
          </a:p>
        </p:txBody>
      </p:sp>
      <p:sp>
        <p:nvSpPr>
          <p:cNvPr id="4" name="3 Rectángulo"/>
          <p:cNvSpPr/>
          <p:nvPr/>
        </p:nvSpPr>
        <p:spPr>
          <a:xfrm>
            <a:off x="1506973" y="714356"/>
            <a:ext cx="7637027" cy="784830"/>
          </a:xfrm>
          <a:prstGeom prst="rect">
            <a:avLst/>
          </a:prstGeom>
          <a:noFill/>
        </p:spPr>
        <p:txBody>
          <a:bodyPr wrap="none" lIns="91440" tIns="45720" rIns="91440" bIns="45720">
            <a:spAutoFit/>
          </a:bodyPr>
          <a:lstStyle/>
          <a:p>
            <a:pPr algn="ctr"/>
            <a:r>
              <a:rPr lang="es-ES" sz="4500" b="1" cap="none" spc="0" dirty="0" smtClean="0">
                <a:ln w="900" cmpd="sng">
                  <a:solidFill>
                    <a:schemeClr val="accent1">
                      <a:satMod val="190000"/>
                      <a:alpha val="55000"/>
                    </a:schemeClr>
                  </a:solidFill>
                  <a:prstDash val="solid"/>
                </a:ln>
                <a:solidFill>
                  <a:srgbClr val="D60093"/>
                </a:solidFill>
                <a:effectLst>
                  <a:innerShdw blurRad="101600" dist="76200" dir="5400000">
                    <a:schemeClr val="accent1">
                      <a:satMod val="190000"/>
                      <a:tint val="100000"/>
                      <a:alpha val="74000"/>
                    </a:schemeClr>
                  </a:innerShdw>
                </a:effectLst>
                <a:latin typeface="Comic Sans MS" pitchFamily="66" charset="0"/>
              </a:rPr>
              <a:t>MONOLOGO DRAMATICO</a:t>
            </a:r>
            <a:endParaRPr lang="es-ES" sz="4500" b="1" cap="none" spc="0" dirty="0">
              <a:ln w="900" cmpd="sng">
                <a:solidFill>
                  <a:schemeClr val="accent1">
                    <a:satMod val="190000"/>
                    <a:alpha val="55000"/>
                  </a:schemeClr>
                </a:solidFill>
                <a:prstDash val="solid"/>
              </a:ln>
              <a:solidFill>
                <a:srgbClr val="D60093"/>
              </a:solidFill>
              <a:effectLst>
                <a:innerShdw blurRad="101600" dist="76200" dir="5400000">
                  <a:schemeClr val="accent1">
                    <a:satMod val="190000"/>
                    <a:tint val="100000"/>
                    <a:alpha val="74000"/>
                  </a:schemeClr>
                </a:innerShdw>
              </a:effectLst>
              <a:latin typeface="Comic Sans MS" pitchFamily="66" charset="0"/>
            </a:endParaRPr>
          </a:p>
        </p:txBody>
      </p:sp>
      <p:pic>
        <p:nvPicPr>
          <p:cNvPr id="5" name="4 Imagen" descr="http://www.definicionabc.com/wp-content/uploads/Mon%C3%B3logo.jpg"/>
          <p:cNvPicPr/>
          <p:nvPr/>
        </p:nvPicPr>
        <p:blipFill>
          <a:blip r:embed="rId3" cstate="print"/>
          <a:srcRect/>
          <a:stretch>
            <a:fillRect/>
          </a:stretch>
        </p:blipFill>
        <p:spPr bwMode="auto">
          <a:xfrm>
            <a:off x="285720" y="142852"/>
            <a:ext cx="1428728" cy="185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CO" dirty="0" smtClean="0">
                <a:latin typeface="Comic Sans MS" pitchFamily="66" charset="0"/>
              </a:rPr>
              <a:t>Es una forma de música teatral o género musical escénico surgido en España con partes instrumentales, partes vocales (solos, dúos, coros...) y partes habladas. </a:t>
            </a:r>
          </a:p>
          <a:p>
            <a:pPr algn="just"/>
            <a:r>
              <a:rPr lang="es-CO" dirty="0" smtClean="0">
                <a:latin typeface="Comic Sans MS" pitchFamily="66" charset="0"/>
              </a:rPr>
              <a:t>La zarzuela es la forma española de la Opereta, representación teatral que, a diferencia de la ópera, no es totalmente musical sino que alterna partes habladas y partes musicales.</a:t>
            </a:r>
          </a:p>
          <a:p>
            <a:pPr algn="just"/>
            <a:endParaRPr lang="es-CO" dirty="0" smtClean="0">
              <a:solidFill>
                <a:schemeClr val="accent2">
                  <a:lumMod val="60000"/>
                  <a:lumOff val="40000"/>
                </a:schemeClr>
              </a:solidFill>
            </a:endParaRPr>
          </a:p>
          <a:p>
            <a:pPr>
              <a:buNone/>
            </a:pPr>
            <a:r>
              <a:rPr lang="es-CO" b="1" dirty="0" smtClean="0">
                <a:latin typeface="Comic Sans MS" pitchFamily="66" charset="0"/>
              </a:rPr>
              <a:t>Video de </a:t>
            </a:r>
            <a:r>
              <a:rPr lang="es-CO" b="1" dirty="0" err="1" smtClean="0">
                <a:latin typeface="Comic Sans MS" pitchFamily="66" charset="0"/>
              </a:rPr>
              <a:t>arzuela</a:t>
            </a:r>
            <a:r>
              <a:rPr lang="es-CO" b="1" dirty="0" smtClean="0">
                <a:latin typeface="Comic Sans MS" pitchFamily="66" charset="0"/>
              </a:rPr>
              <a:t>:</a:t>
            </a:r>
          </a:p>
          <a:p>
            <a:pPr>
              <a:buNone/>
            </a:pPr>
            <a:r>
              <a:rPr lang="es-CO" dirty="0" smtClean="0">
                <a:latin typeface="Comic Sans MS" pitchFamily="66" charset="0"/>
                <a:hlinkClick r:id="rId2"/>
              </a:rPr>
              <a:t>http://www.youtube.com/watch?v=p6dfOUg9zEc</a:t>
            </a:r>
            <a:endParaRPr lang="es-CO" dirty="0" smtClean="0">
              <a:latin typeface="Comic Sans MS" pitchFamily="66" charset="0"/>
            </a:endParaRPr>
          </a:p>
          <a:p>
            <a:pPr algn="just">
              <a:buNone/>
            </a:pPr>
            <a:endParaRPr lang="es-CO" dirty="0" smtClean="0"/>
          </a:p>
          <a:p>
            <a:endParaRPr lang="es-CO" dirty="0"/>
          </a:p>
        </p:txBody>
      </p:sp>
      <p:sp>
        <p:nvSpPr>
          <p:cNvPr id="4" name="3 Rectángulo"/>
          <p:cNvSpPr/>
          <p:nvPr/>
        </p:nvSpPr>
        <p:spPr>
          <a:xfrm>
            <a:off x="2786050" y="500042"/>
            <a:ext cx="392767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cap="none" spc="0" dirty="0" smtClean="0">
                <a:ln/>
                <a:solidFill>
                  <a:srgbClr val="D60093"/>
                </a:solidFill>
                <a:effectLst/>
                <a:latin typeface="Comic Sans MS" pitchFamily="66" charset="0"/>
              </a:rPr>
              <a:t>ZARZUELA</a:t>
            </a:r>
            <a:endParaRPr lang="es-ES" sz="5400" b="1" cap="none" spc="0" dirty="0">
              <a:ln/>
              <a:solidFill>
                <a:srgbClr val="D60093"/>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dirty="0" smtClean="0">
                <a:latin typeface="Comic Sans MS" pitchFamily="66" charset="0"/>
              </a:rPr>
              <a:t>Es una técnica que intenta plasmar en el papel el flujo de presión del mundo real y el mundo interior, imaginado por alguno de los protagonistas. En este tipo de literatura, resulta complicado descifrar lo que ocurre. Normalmente, los escritores utilizan largas oraciones.  En algunas ocasiones, evitan utilizar signos de puntuación para no romper el flujo de ideas. </a:t>
            </a:r>
            <a:r>
              <a:rPr lang="es-CO" u="sng" dirty="0" smtClean="0">
                <a:latin typeface="Comic Sans MS" pitchFamily="66" charset="0"/>
                <a:hlinkClick r:id="rId2"/>
              </a:rPr>
              <a:t>http://www.youtube.com/watch?v=GPR3YA7W9N8</a:t>
            </a:r>
            <a:endParaRPr lang="es-CO" dirty="0">
              <a:latin typeface="Comic Sans MS" pitchFamily="66" charset="0"/>
            </a:endParaRPr>
          </a:p>
        </p:txBody>
      </p:sp>
      <p:sp>
        <p:nvSpPr>
          <p:cNvPr id="4" name="3 Rectángulo"/>
          <p:cNvSpPr/>
          <p:nvPr/>
        </p:nvSpPr>
        <p:spPr>
          <a:xfrm>
            <a:off x="0" y="857232"/>
            <a:ext cx="7024680" cy="784830"/>
          </a:xfrm>
          <a:prstGeom prst="rect">
            <a:avLst/>
          </a:prstGeom>
          <a:noFill/>
        </p:spPr>
        <p:txBody>
          <a:bodyPr wrap="none" lIns="91440" tIns="45720" rIns="91440" bIns="45720">
            <a:spAutoFit/>
          </a:bodyPr>
          <a:lstStyle/>
          <a:p>
            <a:pPr algn="ctr"/>
            <a:r>
              <a:rPr lang="es-ES" sz="45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Comic Sans MS" pitchFamily="66" charset="0"/>
              </a:rPr>
              <a:t>MONOLOGO INTERIOR</a:t>
            </a:r>
            <a:endParaRPr lang="es-ES" sz="4500" b="1" cap="none" spc="0"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Comic Sans MS" pitchFamily="66" charset="0"/>
            </a:endParaRPr>
          </a:p>
        </p:txBody>
      </p:sp>
      <p:pic>
        <p:nvPicPr>
          <p:cNvPr id="5" name="4 Imagen" descr="http://farm8.staticflickr.com/7205/6802682318_c483e6d14a_z.jpg"/>
          <p:cNvPicPr/>
          <p:nvPr/>
        </p:nvPicPr>
        <p:blipFill>
          <a:blip r:embed="rId3" cstate="print"/>
          <a:srcRect/>
          <a:stretch>
            <a:fillRect/>
          </a:stretch>
        </p:blipFill>
        <p:spPr bwMode="auto">
          <a:xfrm rot="911341">
            <a:off x="7000892" y="500042"/>
            <a:ext cx="1948809" cy="1229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pPr algn="just"/>
            <a:r>
              <a:rPr lang="es-CO" sz="3800" dirty="0" smtClean="0">
                <a:latin typeface="Comic Sans MS" pitchFamily="66" charset="0"/>
              </a:rPr>
              <a:t>Es un tipo de </a:t>
            </a:r>
            <a:r>
              <a:rPr lang="es-CO" sz="3800" dirty="0" smtClean="0">
                <a:latin typeface="Comic Sans MS" pitchFamily="66" charset="0"/>
                <a:hlinkClick r:id="rId2" tooltip="Obra teatral"/>
              </a:rPr>
              <a:t>obra teatral</a:t>
            </a:r>
            <a:r>
              <a:rPr lang="es-CO" sz="3800" dirty="0" smtClean="0">
                <a:latin typeface="Comic Sans MS" pitchFamily="66" charset="0"/>
              </a:rPr>
              <a:t> cuya estructura y trama están basadas en situaciones en que los personajes se comportan de manera extravagante y extraña, aunque por lo general mantienen una cuota de credibilidad.</a:t>
            </a:r>
          </a:p>
          <a:p>
            <a:pPr algn="just"/>
            <a:r>
              <a:rPr lang="es-CO" sz="3800" dirty="0" smtClean="0">
                <a:latin typeface="Comic Sans MS" pitchFamily="66" charset="0"/>
              </a:rPr>
              <a:t>Se caracteriza por no mostrar hechos exagerando la realidad, con la intención de que el público capte una realidad evidentemente. Muchas veces criticando situaciones de tipo social. </a:t>
            </a:r>
          </a:p>
          <a:p>
            <a:pPr algn="just"/>
            <a:endParaRPr lang="es-CO" sz="3800" dirty="0" smtClean="0">
              <a:latin typeface="Comic Sans MS" pitchFamily="66" charset="0"/>
            </a:endParaRPr>
          </a:p>
          <a:p>
            <a:pPr algn="just"/>
            <a:r>
              <a:rPr lang="es-CO" sz="3800" b="1" dirty="0" smtClean="0">
                <a:latin typeface="Comic Sans MS" pitchFamily="66" charset="0"/>
              </a:rPr>
              <a:t>Video de farsa:</a:t>
            </a:r>
          </a:p>
          <a:p>
            <a:pPr algn="just"/>
            <a:r>
              <a:rPr lang="es-CO" sz="3800" u="sng" dirty="0" smtClean="0">
                <a:latin typeface="Comic Sans MS" pitchFamily="66" charset="0"/>
                <a:hlinkClick r:id="rId3"/>
              </a:rPr>
              <a:t>http://www.youtube.com/watch?v=-Rza9n-YacM</a:t>
            </a:r>
            <a:endParaRPr lang="es-CO" sz="3800" dirty="0" smtClean="0">
              <a:latin typeface="Comic Sans MS" pitchFamily="66" charset="0"/>
            </a:endParaRPr>
          </a:p>
          <a:p>
            <a:endParaRPr lang="es-CO" dirty="0"/>
          </a:p>
        </p:txBody>
      </p:sp>
      <p:sp>
        <p:nvSpPr>
          <p:cNvPr id="4" name="3 Rectángulo"/>
          <p:cNvSpPr/>
          <p:nvPr/>
        </p:nvSpPr>
        <p:spPr>
          <a:xfrm>
            <a:off x="3500430" y="500042"/>
            <a:ext cx="2542684" cy="923330"/>
          </a:xfrm>
          <a:prstGeom prst="rect">
            <a:avLst/>
          </a:prstGeom>
          <a:noFill/>
        </p:spPr>
        <p:txBody>
          <a:bodyPr wrap="none" lIns="91440" tIns="45720" rIns="91440" bIns="45720">
            <a:spAutoFit/>
          </a:bodyPr>
          <a:lstStyle/>
          <a:p>
            <a:pPr algn="ctr"/>
            <a:r>
              <a:rPr lang="es-ES" sz="5400" b="1" dirty="0" smtClean="0">
                <a:ln w="19050">
                  <a:solidFill>
                    <a:schemeClr val="tx2">
                      <a:tint val="1000"/>
                    </a:schemeClr>
                  </a:solidFill>
                  <a:prstDash val="solid"/>
                </a:ln>
                <a:solidFill>
                  <a:srgbClr val="00CC00"/>
                </a:solidFill>
                <a:effectLst>
                  <a:outerShdw blurRad="50000" dist="50800" dir="7500000" algn="tl">
                    <a:srgbClr val="000000">
                      <a:shade val="5000"/>
                      <a:alpha val="35000"/>
                    </a:srgbClr>
                  </a:outerShdw>
                </a:effectLst>
                <a:latin typeface="Comic Sans MS" pitchFamily="66" charset="0"/>
              </a:rPr>
              <a:t>FARSA</a:t>
            </a:r>
            <a:endParaRPr lang="es-ES" sz="5400" b="1" cap="none" spc="0" dirty="0">
              <a:ln w="19050">
                <a:solidFill>
                  <a:schemeClr val="tx2">
                    <a:tint val="1000"/>
                  </a:schemeClr>
                </a:solidFill>
                <a:prstDash val="solid"/>
              </a:ln>
              <a:solidFill>
                <a:srgbClr val="00CC00"/>
              </a:solidFill>
              <a:effectLst>
                <a:outerShdw blurRad="50000" dist="50800" dir="7500000" algn="tl">
                  <a:srgbClr val="000000">
                    <a:shade val="5000"/>
                    <a:alpha val="35000"/>
                  </a:srgbClr>
                </a:outerShdw>
              </a:effectLst>
              <a:latin typeface="Comic Sans MS" pitchFamily="66" charset="0"/>
            </a:endParaRPr>
          </a:p>
        </p:txBody>
      </p:sp>
      <p:pic>
        <p:nvPicPr>
          <p:cNvPr id="5" name="4 Imagen" descr="http://definicion.de/wp-content/uploads/2009/05/Farsa.jpg"/>
          <p:cNvPicPr/>
          <p:nvPr/>
        </p:nvPicPr>
        <p:blipFill>
          <a:blip r:embed="rId4" cstate="print"/>
          <a:srcRect/>
          <a:stretch>
            <a:fillRect/>
          </a:stretch>
        </p:blipFill>
        <p:spPr bwMode="auto">
          <a:xfrm rot="209778">
            <a:off x="714348" y="214290"/>
            <a:ext cx="2500330" cy="1643050"/>
          </a:xfrm>
          <a:prstGeom prst="rect">
            <a:avLst/>
          </a:prstGeom>
          <a:noFill/>
          <a:ln w="9525">
            <a:noFill/>
            <a:miter lim="800000"/>
            <a:headEnd/>
            <a:tailEnd/>
          </a:ln>
        </p:spPr>
      </p:pic>
      <p:pic>
        <p:nvPicPr>
          <p:cNvPr id="6" name="5 Imagen" descr="http://4.bp.blogspot.com/_p26aF73AMEQ/SqfiQOE-NaI/AAAAAAAAAjY/lwA2amn_cz0/s400/002.jpg"/>
          <p:cNvPicPr/>
          <p:nvPr/>
        </p:nvPicPr>
        <p:blipFill>
          <a:blip r:embed="rId5" cstate="print"/>
          <a:srcRect/>
          <a:stretch>
            <a:fillRect/>
          </a:stretch>
        </p:blipFill>
        <p:spPr bwMode="auto">
          <a:xfrm rot="20853162">
            <a:off x="6252128" y="5452533"/>
            <a:ext cx="1905000" cy="1214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r>
              <a:rPr lang="es-CO" sz="2900" dirty="0" smtClean="0">
                <a:latin typeface="Comic Sans MS" pitchFamily="66" charset="0"/>
              </a:rPr>
              <a:t>Un género de música teatral en el que una acción escénica es armonizada, cantada y tiene acompañamiento instrumental. </a:t>
            </a:r>
          </a:p>
          <a:p>
            <a:pPr algn="just"/>
            <a:r>
              <a:rPr lang="es-CO" sz="2900" dirty="0" smtClean="0">
                <a:latin typeface="Comic Sans MS" pitchFamily="66" charset="0"/>
              </a:rPr>
              <a:t>En la ópera, como en varios otros géneros del teatro musical, se une: la música (orquesta, solistas, coro y director); a poesía (por medio del </a:t>
            </a:r>
            <a:r>
              <a:rPr lang="es-CO" sz="2900" dirty="0" smtClean="0">
                <a:latin typeface="Comic Sans MS" pitchFamily="66" charset="0"/>
                <a:hlinkClick r:id="rId2" tooltip="Libreto"/>
              </a:rPr>
              <a:t>libreto</a:t>
            </a:r>
            <a:r>
              <a:rPr lang="es-CO" sz="2900" dirty="0" smtClean="0">
                <a:latin typeface="Comic Sans MS" pitchFamily="66" charset="0"/>
              </a:rPr>
              <a:t>); las artes escénicas, en especial la actuación, el </a:t>
            </a:r>
            <a:r>
              <a:rPr lang="es-CO" sz="2900" dirty="0" smtClean="0">
                <a:latin typeface="Comic Sans MS" pitchFamily="66" charset="0"/>
                <a:hlinkClick r:id="rId3" tooltip="Ballet"/>
              </a:rPr>
              <a:t>ballet</a:t>
            </a:r>
            <a:r>
              <a:rPr lang="es-CO" sz="2900" dirty="0" smtClean="0">
                <a:latin typeface="Comic Sans MS" pitchFamily="66" charset="0"/>
              </a:rPr>
              <a:t> y la danza; las artes escenográficas (pintura, artes plásticas, decoración, arquitectura); la iluminación y otros efectos escénicos; el maquillaje y los vestuarios.</a:t>
            </a:r>
          </a:p>
          <a:p>
            <a:pPr algn="just"/>
            <a:endParaRPr lang="es-CO" sz="2900" dirty="0" smtClean="0">
              <a:latin typeface="Comic Sans MS" pitchFamily="66" charset="0"/>
            </a:endParaRPr>
          </a:p>
          <a:p>
            <a:pPr algn="just"/>
            <a:r>
              <a:rPr lang="es-CO" sz="2900" b="1" dirty="0" smtClean="0">
                <a:latin typeface="Comic Sans MS" pitchFamily="66" charset="0"/>
              </a:rPr>
              <a:t>Video de ópera:</a:t>
            </a:r>
          </a:p>
          <a:p>
            <a:pPr algn="just"/>
            <a:r>
              <a:rPr lang="es-CO" sz="2900" b="1" dirty="0" smtClean="0">
                <a:latin typeface="Comic Sans MS" pitchFamily="66" charset="0"/>
              </a:rPr>
              <a:t> http</a:t>
            </a:r>
            <a:r>
              <a:rPr lang="es-CO" sz="2900" dirty="0" smtClean="0">
                <a:latin typeface="Comic Sans MS" pitchFamily="66" charset="0"/>
                <a:hlinkClick r:id="rId4"/>
              </a:rPr>
              <a:t>://www.youtube.com/watch?v=mRs0etsQImU</a:t>
            </a:r>
            <a:endParaRPr lang="es-CO" sz="2900" dirty="0" smtClean="0">
              <a:latin typeface="Comic Sans MS" pitchFamily="66" charset="0"/>
            </a:endParaRPr>
          </a:p>
          <a:p>
            <a:endParaRPr lang="es-CO" dirty="0"/>
          </a:p>
        </p:txBody>
      </p:sp>
      <p:sp>
        <p:nvSpPr>
          <p:cNvPr id="4" name="3 Rectángulo"/>
          <p:cNvSpPr/>
          <p:nvPr/>
        </p:nvSpPr>
        <p:spPr>
          <a:xfrm>
            <a:off x="3500430" y="500042"/>
            <a:ext cx="248978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OPERA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CO" dirty="0" smtClean="0">
              <a:latin typeface="Comic Sans MS" pitchFamily="66" charset="0"/>
            </a:endParaRPr>
          </a:p>
          <a:p>
            <a:pPr algn="just"/>
            <a:r>
              <a:rPr lang="es-CO" dirty="0" smtClean="0">
                <a:latin typeface="Comic Sans MS" pitchFamily="66" charset="0"/>
              </a:rPr>
              <a:t>Es un subgénero dramático de la comedia. El espectáculo esta enfocado al entretenimiento en el que se presenta una gran variedad de actos que pretende provocar la hilaridad en el espectador.</a:t>
            </a:r>
          </a:p>
          <a:p>
            <a:r>
              <a:rPr lang="es-CO" b="1" dirty="0" smtClean="0">
                <a:latin typeface="Comic Sans MS" pitchFamily="66" charset="0"/>
              </a:rPr>
              <a:t>Video de vodevil:</a:t>
            </a:r>
          </a:p>
          <a:p>
            <a:r>
              <a:rPr lang="es-CO" u="sng" dirty="0" smtClean="0">
                <a:latin typeface="Comic Sans MS" pitchFamily="66" charset="0"/>
                <a:hlinkClick r:id="rId2"/>
              </a:rPr>
              <a:t>http://www.youtube.com/watch?v=X6BZEIzKeDY</a:t>
            </a:r>
            <a:endParaRPr lang="es-CO" dirty="0" smtClean="0">
              <a:latin typeface="Comic Sans MS" pitchFamily="66" charset="0"/>
            </a:endParaRPr>
          </a:p>
          <a:p>
            <a:endParaRPr lang="es-CO" dirty="0"/>
          </a:p>
        </p:txBody>
      </p:sp>
      <p:sp>
        <p:nvSpPr>
          <p:cNvPr id="4" name="3 Rectángulo"/>
          <p:cNvSpPr/>
          <p:nvPr/>
        </p:nvSpPr>
        <p:spPr>
          <a:xfrm>
            <a:off x="3500430" y="785794"/>
            <a:ext cx="3366627"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VODEVIL</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pic>
        <p:nvPicPr>
          <p:cNvPr id="5" name="4 Imagen" descr="http://upload.wikimedia.org/wikipedia/commons/7/7c/OBrien_and_Havel_-_Joseph_Hart_Vaudeville.jpg"/>
          <p:cNvPicPr/>
          <p:nvPr/>
        </p:nvPicPr>
        <p:blipFill>
          <a:blip r:embed="rId3" cstate="print"/>
          <a:srcRect/>
          <a:stretch>
            <a:fillRect/>
          </a:stretch>
        </p:blipFill>
        <p:spPr bwMode="auto">
          <a:xfrm>
            <a:off x="357158" y="214290"/>
            <a:ext cx="1611602" cy="2143116"/>
          </a:xfrm>
          <a:prstGeom prst="rect">
            <a:avLst/>
          </a:prstGeom>
          <a:noFill/>
          <a:ln w="9525">
            <a:noFill/>
            <a:miter lim="800000"/>
            <a:headEnd/>
            <a:tailEnd/>
          </a:ln>
        </p:spPr>
      </p:pic>
      <p:pic>
        <p:nvPicPr>
          <p:cNvPr id="6" name="5 Imagen" descr="http://images.coveralia.com/audio/f/Fangoria-El_Paso_Trascendental_Del_Vodevil_A_La_Astracanada-Frontal.jpg"/>
          <p:cNvPicPr/>
          <p:nvPr/>
        </p:nvPicPr>
        <p:blipFill>
          <a:blip r:embed="rId4" cstate="print"/>
          <a:srcRect/>
          <a:stretch>
            <a:fillRect/>
          </a:stretch>
        </p:blipFill>
        <p:spPr bwMode="auto">
          <a:xfrm>
            <a:off x="6286512" y="5000636"/>
            <a:ext cx="2305999" cy="1663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548680"/>
            <a:ext cx="8229600" cy="1143000"/>
          </a:xfrm>
        </p:spPr>
        <p:txBody>
          <a:bodyPr/>
          <a:lstStyle/>
          <a:p>
            <a:pPr algn="ctr"/>
            <a:r>
              <a:rPr lang="es-CO" dirty="0" smtClean="0">
                <a:latin typeface="Comic Sans MS" panose="030F0702030302020204" pitchFamily="66" charset="0"/>
              </a:rPr>
              <a:t>TEATRO DE SOMBRAS</a:t>
            </a:r>
            <a:endParaRPr lang="es-CO" dirty="0">
              <a:latin typeface="Comic Sans MS" panose="030F0702030302020204" pitchFamily="66" charset="0"/>
            </a:endParaRPr>
          </a:p>
        </p:txBody>
      </p:sp>
      <p:sp>
        <p:nvSpPr>
          <p:cNvPr id="3" name="2 Marcador de contenido"/>
          <p:cNvSpPr>
            <a:spLocks noGrp="1"/>
          </p:cNvSpPr>
          <p:nvPr>
            <p:ph idx="1"/>
          </p:nvPr>
        </p:nvSpPr>
        <p:spPr/>
        <p:txBody>
          <a:bodyPr/>
          <a:lstStyle/>
          <a:p>
            <a:r>
              <a:rPr lang="es-CO" dirty="0">
                <a:latin typeface="Comic Sans MS" pitchFamily="66" charset="0"/>
              </a:rPr>
              <a:t>https://www.youtube.com/watch?v=X4q2E8Q3ONM</a:t>
            </a:r>
          </a:p>
        </p:txBody>
      </p:sp>
      <p:sp>
        <p:nvSpPr>
          <p:cNvPr id="5" name="4 Rectángulo"/>
          <p:cNvSpPr/>
          <p:nvPr/>
        </p:nvSpPr>
        <p:spPr>
          <a:xfrm>
            <a:off x="251520" y="2136339"/>
            <a:ext cx="8640960" cy="4031873"/>
          </a:xfrm>
          <a:prstGeom prst="rect">
            <a:avLst/>
          </a:prstGeom>
        </p:spPr>
        <p:txBody>
          <a:bodyPr wrap="square">
            <a:spAutoFit/>
          </a:bodyPr>
          <a:lstStyle/>
          <a:p>
            <a:endParaRPr lang="es-CO" sz="3200" dirty="0" smtClean="0"/>
          </a:p>
          <a:p>
            <a:endParaRPr lang="es-CO" sz="3200" dirty="0"/>
          </a:p>
          <a:p>
            <a:r>
              <a:rPr lang="es-CO" sz="3200" dirty="0" smtClean="0"/>
              <a:t>Este </a:t>
            </a:r>
            <a:r>
              <a:rPr lang="es-CO" sz="3200" dirty="0"/>
              <a:t>tipo teatral originado en China e India también emplea muñecos en lugar de actores, con la particularidad de que el público jamás observa directamente a los muñecos, sino sus sombras que se proyectan sobre una pantalla que está frente al espectador.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ea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54758"/>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54812"/>
            <a:ext cx="25177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772321"/>
            <a:ext cx="2792413"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15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sz="3200" dirty="0" smtClean="0">
                <a:latin typeface="Comic Sans MS" pitchFamily="66" charset="0"/>
              </a:rPr>
              <a:t>La tragedia es una forma </a:t>
            </a:r>
            <a:r>
              <a:rPr lang="es-CO" sz="3200" b="1" dirty="0" smtClean="0">
                <a:latin typeface="Comic Sans MS" pitchFamily="66" charset="0"/>
                <a:hlinkClick r:id="rId2" tooltip="Dramática"/>
              </a:rPr>
              <a:t>dramática</a:t>
            </a:r>
            <a:r>
              <a:rPr lang="es-CO" sz="3200" dirty="0" smtClean="0">
                <a:latin typeface="Comic Sans MS" pitchFamily="66" charset="0"/>
              </a:rPr>
              <a:t> usada en el teatro. Las tragedias acaban generalmente en la muerte o en la destrucción física, moral y económica del personaje principal, quien es sacrificado. </a:t>
            </a:r>
          </a:p>
          <a:p>
            <a:r>
              <a:rPr lang="es-CO" b="1" dirty="0" smtClean="0">
                <a:latin typeface="Comic Sans MS" pitchFamily="66" charset="0"/>
              </a:rPr>
              <a:t>Video de la tragedia:</a:t>
            </a:r>
            <a:endParaRPr lang="es-CO" dirty="0"/>
          </a:p>
        </p:txBody>
      </p:sp>
      <p:sp>
        <p:nvSpPr>
          <p:cNvPr id="4" name="3 Rectángulo"/>
          <p:cNvSpPr/>
          <p:nvPr/>
        </p:nvSpPr>
        <p:spPr>
          <a:xfrm>
            <a:off x="2214546" y="642918"/>
            <a:ext cx="509466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glow rad="101600">
                    <a:schemeClr val="accent4">
                      <a:alpha val="60000"/>
                    </a:schemeClr>
                  </a:glow>
                  <a:reflection blurRad="10000" stA="55000" endPos="48000" dist="500" dir="5400000" sy="-100000" algn="bl" rotWithShape="0"/>
                </a:effectLst>
                <a:latin typeface="Comic Sans MS" pitchFamily="66" charset="0"/>
              </a:rPr>
              <a:t>LA TRAGEDIA</a:t>
            </a:r>
            <a:endParaRPr lang="es-ES" sz="5400" b="1" cap="all" spc="0" dirty="0">
              <a:ln/>
              <a:solidFill>
                <a:schemeClr val="accent1"/>
              </a:solidFill>
              <a:effectLst>
                <a:glow rad="101600">
                  <a:schemeClr val="accent4">
                    <a:alpha val="60000"/>
                  </a:schemeClr>
                </a:glow>
                <a:reflection blurRad="10000" stA="55000" endPos="48000" dist="500" dir="5400000" sy="-100000" algn="bl" rotWithShape="0"/>
              </a:effectLst>
              <a:latin typeface="Comic Sans MS" pitchFamily="66" charset="0"/>
            </a:endParaRPr>
          </a:p>
        </p:txBody>
      </p:sp>
      <p:pic>
        <p:nvPicPr>
          <p:cNvPr id="5" name="4 Imagen" descr="http://thumbs.dreamstime.com/thumb_311/1221738488H2QGlq.jpg"/>
          <p:cNvPicPr/>
          <p:nvPr/>
        </p:nvPicPr>
        <p:blipFill>
          <a:blip r:embed="rId3" cstate="print"/>
          <a:srcRect/>
          <a:stretch>
            <a:fillRect/>
          </a:stretch>
        </p:blipFill>
        <p:spPr bwMode="auto">
          <a:xfrm rot="20942853">
            <a:off x="7373377" y="4142929"/>
            <a:ext cx="1643074" cy="1500174"/>
          </a:xfrm>
          <a:prstGeom prst="rect">
            <a:avLst/>
          </a:prstGeom>
          <a:noFill/>
          <a:ln w="9525">
            <a:noFill/>
            <a:miter lim="800000"/>
            <a:headEnd/>
            <a:tailEnd/>
          </a:ln>
        </p:spPr>
      </p:pic>
      <p:pic>
        <p:nvPicPr>
          <p:cNvPr id="6" name="5 Imagen" descr="http://1.bp.blogspot.com/-gZlJW09L2vs/ULTQq4_hl8I/AAAAAAAAALU/8T5qqWwoOmw/s1600/2.jpg"/>
          <p:cNvPicPr/>
          <p:nvPr/>
        </p:nvPicPr>
        <p:blipFill>
          <a:blip r:embed="rId4" cstate="print"/>
          <a:srcRect/>
          <a:stretch>
            <a:fillRect/>
          </a:stretch>
        </p:blipFill>
        <p:spPr bwMode="auto">
          <a:xfrm>
            <a:off x="642910" y="214290"/>
            <a:ext cx="1276348" cy="1547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tea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084302"/>
            <a:ext cx="3408412" cy="254278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67544" y="2274838"/>
            <a:ext cx="8136904" cy="4154984"/>
          </a:xfrm>
          <a:prstGeom prst="rect">
            <a:avLst/>
          </a:prstGeom>
        </p:spPr>
        <p:txBody>
          <a:bodyPr wrap="square">
            <a:spAutoFit/>
          </a:bodyPr>
          <a:lstStyle/>
          <a:p>
            <a:r>
              <a:rPr lang="es-CO" sz="4800" dirty="0" smtClean="0">
                <a:latin typeface="Comic Sans MS" panose="030F0702030302020204" pitchFamily="66" charset="0"/>
              </a:rPr>
              <a:t>Pantomima</a:t>
            </a:r>
          </a:p>
          <a:p>
            <a:endParaRPr lang="es-CO" sz="3600" dirty="0" smtClean="0">
              <a:latin typeface="Comic Sans MS" panose="030F0702030302020204" pitchFamily="66" charset="0"/>
            </a:endParaRPr>
          </a:p>
          <a:p>
            <a:r>
              <a:rPr lang="es-CO" sz="3600" dirty="0" smtClean="0"/>
              <a:t>: </a:t>
            </a:r>
            <a:r>
              <a:rPr lang="es-CO" sz="3600" dirty="0"/>
              <a:t>Es el tipo teatro físico que se representa sin utilizar la palabra y empleando el gesto en su sustitución. Para expresar las distintas situaciones de manera </a:t>
            </a:r>
            <a:r>
              <a:rPr lang="es-CO" sz="3600" dirty="0" smtClean="0"/>
              <a:t>comprensible</a:t>
            </a:r>
            <a:endParaRPr lang="es-CO" sz="3600" dirty="0"/>
          </a:p>
        </p:txBody>
      </p:sp>
    </p:spTree>
    <p:extLst>
      <p:ext uri="{BB962C8B-B14F-4D97-AF65-F5344CB8AC3E}">
        <p14:creationId xmlns:p14="http://schemas.microsoft.com/office/powerpoint/2010/main" val="3255540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711142"/>
            <a:ext cx="8280920" cy="1477328"/>
          </a:xfrm>
          <a:prstGeom prst="rect">
            <a:avLst/>
          </a:prstGeom>
        </p:spPr>
        <p:txBody>
          <a:bodyPr wrap="square">
            <a:spAutoFit/>
          </a:bodyPr>
          <a:lstStyle/>
          <a:p>
            <a:r>
              <a:rPr lang="es-CO" dirty="0"/>
              <a:t>Pantomima: Es el tipo teatro físico que se representa sin utilizar la palabra y empleando el gesto en su sustitución. Para expresar las distintas situaciones de manera comprensible, este tipo de teatro emplea códigos muy estrictos en los movimientos. </a:t>
            </a:r>
          </a:p>
          <a:p>
            <a:endParaRPr lang="es-CO" dirty="0"/>
          </a:p>
        </p:txBody>
      </p:sp>
      <p:sp>
        <p:nvSpPr>
          <p:cNvPr id="3" name="2 Rectángulo"/>
          <p:cNvSpPr/>
          <p:nvPr/>
        </p:nvSpPr>
        <p:spPr>
          <a:xfrm>
            <a:off x="395536" y="2551837"/>
            <a:ext cx="8568952" cy="4278094"/>
          </a:xfrm>
          <a:prstGeom prst="rect">
            <a:avLst/>
          </a:prstGeom>
        </p:spPr>
        <p:txBody>
          <a:bodyPr wrap="square">
            <a:spAutoFit/>
          </a:bodyPr>
          <a:lstStyle/>
          <a:p>
            <a:pPr algn="ctr"/>
            <a:r>
              <a:rPr lang="es-CO" sz="3600" dirty="0" smtClean="0">
                <a:latin typeface="Comic Sans MS" panose="030F0702030302020204" pitchFamily="66" charset="0"/>
              </a:rPr>
              <a:t>TEATRO </a:t>
            </a:r>
            <a:r>
              <a:rPr lang="es-CO" sz="4000" dirty="0" smtClean="0">
                <a:latin typeface="Comic Sans MS" panose="030F0702030302020204" pitchFamily="66" charset="0"/>
              </a:rPr>
              <a:t>DE</a:t>
            </a:r>
            <a:r>
              <a:rPr lang="es-CO" sz="3600" dirty="0" smtClean="0">
                <a:latin typeface="Comic Sans MS" panose="030F0702030302020204" pitchFamily="66" charset="0"/>
              </a:rPr>
              <a:t> TÍTERES Y MARIONETAS</a:t>
            </a:r>
          </a:p>
          <a:p>
            <a:pPr algn="ctr"/>
            <a:endParaRPr lang="es-CO" sz="3600" dirty="0" smtClean="0"/>
          </a:p>
          <a:p>
            <a:pPr algn="ctr"/>
            <a:r>
              <a:rPr lang="es-CO" sz="3200" dirty="0" smtClean="0"/>
              <a:t>Estos </a:t>
            </a:r>
            <a:r>
              <a:rPr lang="es-CO" sz="3200" dirty="0"/>
              <a:t>tipos de teatro emplean muñecos en lugar de actores y representan situaciones humanas o animales de forma análoga a cómo lo harían los actores. Este tipo de teatro generalmente está destinado al público infantil.</a:t>
            </a:r>
          </a:p>
        </p:txBody>
      </p:sp>
    </p:spTree>
    <p:extLst>
      <p:ext uri="{BB962C8B-B14F-4D97-AF65-F5344CB8AC3E}">
        <p14:creationId xmlns:p14="http://schemas.microsoft.com/office/powerpoint/2010/main" val="302911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tea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846304"/>
            <a:ext cx="3239472" cy="32718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Desktop\t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976" y="3964534"/>
            <a:ext cx="3290160" cy="24644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DMIN\Desktop\tea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573016"/>
            <a:ext cx="3379437" cy="257731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866503"/>
            <a:ext cx="3168352"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76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997839"/>
            <a:ext cx="8496944" cy="4401205"/>
          </a:xfrm>
          <a:prstGeom prst="rect">
            <a:avLst/>
          </a:prstGeom>
        </p:spPr>
        <p:txBody>
          <a:bodyPr wrap="square">
            <a:spAutoFit/>
          </a:bodyPr>
          <a:lstStyle/>
          <a:p>
            <a:pPr algn="ctr"/>
            <a:r>
              <a:rPr lang="es-CO" sz="4000" dirty="0" smtClean="0">
                <a:latin typeface="Comic Sans MS" panose="030F0702030302020204" pitchFamily="66" charset="0"/>
              </a:rPr>
              <a:t>TEATRO CALLEJERO:</a:t>
            </a:r>
          </a:p>
          <a:p>
            <a:endParaRPr lang="es-CO" sz="4000" dirty="0" smtClean="0"/>
          </a:p>
          <a:p>
            <a:r>
              <a:rPr lang="es-CO" sz="4000" dirty="0" smtClean="0"/>
              <a:t> </a:t>
            </a:r>
            <a:r>
              <a:rPr lang="es-CO" sz="3200" dirty="0" smtClean="0"/>
              <a:t>Es </a:t>
            </a:r>
            <a:r>
              <a:rPr lang="es-CO" sz="3200" dirty="0"/>
              <a:t>una forma de teatro que trata de acercar el espectáculo teatral a las masas. Es un teatro que se representa en espacios públicos al aire libre y que puede tener alguna clase de escenografía o prescindir de ella </a:t>
            </a:r>
            <a:r>
              <a:rPr lang="es-CO" sz="3200" dirty="0" smtClean="0"/>
              <a:t>totalmente. Suele </a:t>
            </a:r>
            <a:r>
              <a:rPr lang="es-CO" sz="3200" dirty="0"/>
              <a:t>ser interactivo. </a:t>
            </a:r>
          </a:p>
        </p:txBody>
      </p:sp>
    </p:spTree>
    <p:extLst>
      <p:ext uri="{BB962C8B-B14F-4D97-AF65-F5344CB8AC3E}">
        <p14:creationId xmlns:p14="http://schemas.microsoft.com/office/powerpoint/2010/main" val="137955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t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4554378" cy="302127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378" y="3183651"/>
            <a:ext cx="4428813" cy="331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37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CO" u="sng" dirty="0" smtClean="0">
                <a:latin typeface="Comic Sans MS" pitchFamily="66" charset="0"/>
                <a:hlinkClick r:id="rId2"/>
              </a:rPr>
              <a:t>http://es.wikipedia.org/wiki/Tragedia</a:t>
            </a:r>
            <a:endParaRPr lang="es-CO" dirty="0" smtClean="0">
              <a:latin typeface="Comic Sans MS" pitchFamily="66" charset="0"/>
            </a:endParaRPr>
          </a:p>
          <a:p>
            <a:r>
              <a:rPr lang="es-CO" u="sng" dirty="0" smtClean="0">
                <a:latin typeface="Comic Sans MS" pitchFamily="66" charset="0"/>
                <a:hlinkClick r:id="rId3"/>
              </a:rPr>
              <a:t>http://es.wikipedia.org/wiki/Comedia</a:t>
            </a:r>
            <a:endParaRPr lang="es-CO" u="sng" dirty="0" smtClean="0">
              <a:latin typeface="Comic Sans MS" pitchFamily="66" charset="0"/>
            </a:endParaRPr>
          </a:p>
          <a:p>
            <a:r>
              <a:rPr lang="es-CO" u="sng" dirty="0" smtClean="0">
                <a:latin typeface="Comic Sans MS" pitchFamily="66" charset="0"/>
                <a:hlinkClick r:id="rId4"/>
              </a:rPr>
              <a:t>http://es.wikipedia.org/wiki/Drama</a:t>
            </a:r>
            <a:endParaRPr lang="es-CO" u="sng" dirty="0" smtClean="0">
              <a:latin typeface="Comic Sans MS" pitchFamily="66" charset="0"/>
            </a:endParaRPr>
          </a:p>
          <a:p>
            <a:r>
              <a:rPr lang="es-CO" u="sng" dirty="0" smtClean="0">
                <a:latin typeface="Comic Sans MS" pitchFamily="66" charset="0"/>
                <a:hlinkClick r:id="rId5"/>
              </a:rPr>
              <a:t>http://es.wikipedia.org/wiki/Tragicomedia</a:t>
            </a:r>
            <a:endParaRPr lang="es-CO" u="sng" dirty="0" smtClean="0">
              <a:latin typeface="Comic Sans MS" pitchFamily="66" charset="0"/>
            </a:endParaRPr>
          </a:p>
          <a:p>
            <a:r>
              <a:rPr lang="es-CO" u="sng" dirty="0" smtClean="0">
                <a:latin typeface="Comic Sans MS" pitchFamily="66" charset="0"/>
                <a:hlinkClick r:id="rId6"/>
              </a:rPr>
              <a:t>http://www.swingalia.com/teatro/cuantas-ramas-y-tipos-de-teatro-hay.php</a:t>
            </a:r>
            <a:endParaRPr lang="es-CO" u="sng" dirty="0" smtClean="0">
              <a:latin typeface="Comic Sans MS" pitchFamily="66" charset="0"/>
            </a:endParaRPr>
          </a:p>
          <a:p>
            <a:r>
              <a:rPr lang="es-CO" u="sng" dirty="0" smtClean="0">
                <a:latin typeface="Comic Sans MS" pitchFamily="66" charset="0"/>
                <a:hlinkClick r:id="rId7"/>
              </a:rPr>
              <a:t>http://es.wikipedia.org/wiki/Entrem%C3%A9s</a:t>
            </a:r>
            <a:endParaRPr lang="es-CO" u="sng" dirty="0" smtClean="0">
              <a:latin typeface="Comic Sans MS" pitchFamily="66" charset="0"/>
            </a:endParaRPr>
          </a:p>
          <a:p>
            <a:r>
              <a:rPr lang="es-CO" u="sng" dirty="0" smtClean="0">
                <a:latin typeface="Comic Sans MS" pitchFamily="66" charset="0"/>
                <a:hlinkClick r:id="rId8"/>
              </a:rPr>
              <a:t>http://es.wikipedia.org/wiki/Auto_sacramental</a:t>
            </a:r>
            <a:endParaRPr lang="es-CO" u="sng" dirty="0" smtClean="0">
              <a:latin typeface="Comic Sans MS" pitchFamily="66" charset="0"/>
            </a:endParaRPr>
          </a:p>
          <a:p>
            <a:r>
              <a:rPr lang="es-CO" u="sng" dirty="0" smtClean="0">
                <a:latin typeface="Comic Sans MS" pitchFamily="66" charset="0"/>
                <a:hlinkClick r:id="rId9"/>
              </a:rPr>
              <a:t>http://es.wikipedia.org/wiki/Farsa</a:t>
            </a:r>
            <a:endParaRPr lang="es-CO" u="sng" dirty="0" smtClean="0">
              <a:latin typeface="Comic Sans MS" pitchFamily="66" charset="0"/>
            </a:endParaRPr>
          </a:p>
          <a:p>
            <a:r>
              <a:rPr lang="es-CO" u="sng" dirty="0" smtClean="0">
                <a:latin typeface="Comic Sans MS" pitchFamily="66" charset="0"/>
                <a:hlinkClick r:id="rId10"/>
              </a:rPr>
              <a:t>http://es.wikipedia.org/wiki/Vodevil</a:t>
            </a:r>
            <a:endParaRPr lang="es-CO" u="sng" dirty="0" smtClean="0">
              <a:latin typeface="Comic Sans MS" pitchFamily="66" charset="0"/>
            </a:endParaRPr>
          </a:p>
          <a:p>
            <a:r>
              <a:rPr lang="es-CO" dirty="0" smtClean="0">
                <a:latin typeface="Comic Sans MS" pitchFamily="66" charset="0"/>
                <a:hlinkClick r:id="rId11"/>
              </a:rPr>
              <a:t>http://es.wikipedia.org/wiki/%C3%93pera#Descripci.C3.B3n</a:t>
            </a:r>
            <a:endParaRPr lang="es-CO" dirty="0" smtClean="0">
              <a:latin typeface="Comic Sans MS" pitchFamily="66" charset="0"/>
            </a:endParaRPr>
          </a:p>
          <a:p>
            <a:r>
              <a:rPr lang="es-CO" u="sng" dirty="0" smtClean="0">
                <a:latin typeface="Comic Sans MS" pitchFamily="66" charset="0"/>
                <a:hlinkClick r:id="rId12"/>
              </a:rPr>
              <a:t>http://es.wikipedia.org/wiki/Zarzuela</a:t>
            </a:r>
            <a:endParaRPr lang="es-CO" u="sng" dirty="0" smtClean="0">
              <a:latin typeface="Comic Sans MS" pitchFamily="66" charset="0"/>
            </a:endParaRPr>
          </a:p>
          <a:p>
            <a:r>
              <a:rPr lang="es-CO" dirty="0" smtClean="0">
                <a:latin typeface="Comic Sans MS" pitchFamily="66" charset="0"/>
                <a:hlinkClick r:id="rId13"/>
              </a:rPr>
              <a:t>http://es.wikipedia.org/wiki/Sainete</a:t>
            </a:r>
            <a:endParaRPr lang="es-CO" dirty="0" smtClean="0">
              <a:latin typeface="Comic Sans MS" pitchFamily="66" charset="0"/>
            </a:endParaRPr>
          </a:p>
          <a:p>
            <a:r>
              <a:rPr lang="es-CO" dirty="0" smtClean="0">
                <a:latin typeface="Comic Sans MS" pitchFamily="66" charset="0"/>
                <a:hlinkClick r:id="rId14"/>
              </a:rPr>
              <a:t>http://es.wikipedia.org/wiki/G%C3%A9nero_chico#Contexto_hist.C3.B3rico</a:t>
            </a:r>
            <a:endParaRPr lang="es-CO" dirty="0" smtClean="0">
              <a:latin typeface="Comic Sans MS" pitchFamily="66" charset="0"/>
            </a:endParaRPr>
          </a:p>
          <a:p>
            <a:endParaRPr lang="es-CO" dirty="0" smtClean="0"/>
          </a:p>
          <a:p>
            <a:endParaRPr lang="es-CO" dirty="0"/>
          </a:p>
        </p:txBody>
      </p:sp>
      <p:sp>
        <p:nvSpPr>
          <p:cNvPr id="4" name="3 Rectángulo"/>
          <p:cNvSpPr/>
          <p:nvPr/>
        </p:nvSpPr>
        <p:spPr>
          <a:xfrm>
            <a:off x="2285984" y="571480"/>
            <a:ext cx="50305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rgbClr val="FF0000"/>
                </a:solidFill>
                <a:effectLst>
                  <a:outerShdw blurRad="50800" dist="39000" dir="5460000" algn="tl">
                    <a:srgbClr val="000000">
                      <a:alpha val="38000"/>
                    </a:srgbClr>
                  </a:outerShdw>
                </a:effectLst>
                <a:latin typeface="Comic Sans MS" pitchFamily="66" charset="0"/>
              </a:rPr>
              <a:t>CIBERGRAFIA</a:t>
            </a:r>
            <a:endParaRPr lang="es-ES" sz="5400" b="1" cap="none" spc="0" dirty="0">
              <a:ln w="11430"/>
              <a:solidFill>
                <a:srgbClr val="FF0000"/>
              </a:solidFill>
              <a:effectLst>
                <a:outerShdw blurRad="50800" dist="39000" dir="5460000" algn="tl">
                  <a:srgbClr val="000000">
                    <a:alpha val="38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CO" dirty="0" smtClean="0">
                <a:latin typeface="Comic Sans MS" pitchFamily="66" charset="0"/>
              </a:rPr>
              <a:t>La comedia de cine es una rama del género </a:t>
            </a:r>
            <a:r>
              <a:rPr lang="es-CO" dirty="0" smtClean="0">
                <a:latin typeface="Comic Sans MS" pitchFamily="66" charset="0"/>
                <a:hlinkClick r:id="rId2" tooltip="Dramático"/>
              </a:rPr>
              <a:t>dramático</a:t>
            </a:r>
            <a:r>
              <a:rPr lang="es-CO" dirty="0" smtClean="0">
                <a:latin typeface="Comic Sans MS" pitchFamily="66" charset="0"/>
              </a:rPr>
              <a:t> que principalmente se caracteriza porque sus personajes protagonistas se ven enfrentados a las dificultades de la vida cotidiana y por eso ellos enfrentan las mismas haciendo reír a las personas o a su "público", movidos por sus propios defectos hacia desenlaces felices. </a:t>
            </a:r>
          </a:p>
          <a:p>
            <a:pPr algn="just"/>
            <a:endParaRPr lang="es-CO" dirty="0" smtClean="0">
              <a:latin typeface="Comic Sans MS" pitchFamily="66" charset="0"/>
            </a:endParaRPr>
          </a:p>
          <a:p>
            <a:r>
              <a:rPr lang="es-CO" b="1" dirty="0" smtClean="0">
                <a:latin typeface="Comic Sans MS" pitchFamily="66" charset="0"/>
              </a:rPr>
              <a:t>Video de la comedia: </a:t>
            </a:r>
            <a:r>
              <a:rPr lang="es-CO" b="1" dirty="0">
                <a:latin typeface="Comic Sans MS" pitchFamily="66" charset="0"/>
                <a:hlinkClick r:id="rId3"/>
              </a:rPr>
              <a:t>https://</a:t>
            </a:r>
            <a:r>
              <a:rPr lang="es-CO" b="1" dirty="0" smtClean="0">
                <a:latin typeface="Comic Sans MS" pitchFamily="66" charset="0"/>
                <a:hlinkClick r:id="rId3"/>
              </a:rPr>
              <a:t>www.youtube.com/watch?v=qhFg06Y6n2c</a:t>
            </a:r>
            <a:r>
              <a:rPr lang="es-CO" b="1" dirty="0" smtClean="0">
                <a:latin typeface="Comic Sans MS" pitchFamily="66" charset="0"/>
              </a:rPr>
              <a:t> </a:t>
            </a:r>
            <a:endParaRPr lang="es-CO" b="1" dirty="0">
              <a:latin typeface="Comic Sans MS" pitchFamily="66" charset="0"/>
            </a:endParaRPr>
          </a:p>
          <a:p>
            <a:endParaRPr lang="es-CO" dirty="0" smtClean="0"/>
          </a:p>
          <a:p>
            <a:endParaRPr lang="es-CO" dirty="0"/>
          </a:p>
        </p:txBody>
      </p:sp>
      <p:sp>
        <p:nvSpPr>
          <p:cNvPr id="4" name="3 Rectángulo"/>
          <p:cNvSpPr/>
          <p:nvPr/>
        </p:nvSpPr>
        <p:spPr>
          <a:xfrm>
            <a:off x="2214546" y="642918"/>
            <a:ext cx="478207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cap="none" spc="0" dirty="0" smtClean="0">
                <a:ln/>
                <a:solidFill>
                  <a:srgbClr val="7030A0"/>
                </a:solidFill>
                <a:effectLst/>
                <a:latin typeface="Comic Sans MS" pitchFamily="66" charset="0"/>
              </a:rPr>
              <a:t>LA COMEDIA</a:t>
            </a:r>
            <a:endParaRPr lang="es-ES" sz="5400" b="1" cap="none" spc="0" dirty="0">
              <a:ln/>
              <a:solidFill>
                <a:srgbClr val="7030A0"/>
              </a:solidFill>
              <a:effectLst/>
              <a:latin typeface="Comic Sans MS" pitchFamily="66" charset="0"/>
            </a:endParaRPr>
          </a:p>
        </p:txBody>
      </p:sp>
      <p:pic>
        <p:nvPicPr>
          <p:cNvPr id="5" name="4 Imagen" descr="http://4.bp.blogspot.com/-wLD5_Y2syqk/UVaSqy3lCLI/AAAAAAAABDA/OGwkL-Qv4GQ/s1600/comedia-3.jpg"/>
          <p:cNvPicPr/>
          <p:nvPr/>
        </p:nvPicPr>
        <p:blipFill>
          <a:blip r:embed="rId4" cstate="print"/>
          <a:srcRect/>
          <a:stretch>
            <a:fillRect/>
          </a:stretch>
        </p:blipFill>
        <p:spPr bwMode="auto">
          <a:xfrm>
            <a:off x="5929322" y="4214818"/>
            <a:ext cx="2247899" cy="1062036"/>
          </a:xfrm>
          <a:prstGeom prst="rect">
            <a:avLst/>
          </a:prstGeom>
          <a:noFill/>
          <a:ln w="9525">
            <a:noFill/>
            <a:miter lim="800000"/>
            <a:headEnd/>
            <a:tailEnd/>
          </a:ln>
        </p:spPr>
      </p:pic>
      <p:pic>
        <p:nvPicPr>
          <p:cNvPr id="6" name="5 Imagen" descr="https://encrypted-tbn1.gstatic.com/images?q=tbn:ANd9GcRbeZvVWHnWY1HtUBzW9NFOPrqrfCNwfVP2ne6tLak9pzuFHtJ5hyvu3WVj"/>
          <p:cNvPicPr/>
          <p:nvPr/>
        </p:nvPicPr>
        <p:blipFill>
          <a:blip r:embed="rId5" cstate="print"/>
          <a:srcRect/>
          <a:stretch>
            <a:fillRect/>
          </a:stretch>
        </p:blipFill>
        <p:spPr bwMode="auto">
          <a:xfrm>
            <a:off x="214282" y="500042"/>
            <a:ext cx="2071670"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sz="3200" dirty="0" smtClean="0">
                <a:latin typeface="Comic Sans MS" pitchFamily="66" charset="0"/>
              </a:rPr>
              <a:t>Es una pieza </a:t>
            </a:r>
            <a:r>
              <a:rPr lang="es-CO" sz="3200" dirty="0" smtClean="0">
                <a:latin typeface="Comic Sans MS" pitchFamily="66" charset="0"/>
                <a:hlinkClick r:id="rId2" tooltip="Dramática"/>
              </a:rPr>
              <a:t>dramática</a:t>
            </a:r>
            <a:r>
              <a:rPr lang="es-CO" sz="3200" dirty="0" smtClean="0">
                <a:latin typeface="Comic Sans MS" pitchFamily="66" charset="0"/>
              </a:rPr>
              <a:t> </a:t>
            </a:r>
            <a:r>
              <a:rPr lang="es-CO" sz="3200" dirty="0" smtClean="0">
                <a:latin typeface="Comic Sans MS" pitchFamily="66" charset="0"/>
                <a:hlinkClick r:id="rId3" tooltip="Jocosa (aún no redactado)"/>
              </a:rPr>
              <a:t>jocosa</a:t>
            </a:r>
            <a:r>
              <a:rPr lang="es-CO" sz="3200" dirty="0" smtClean="0">
                <a:latin typeface="Comic Sans MS" pitchFamily="66" charset="0"/>
              </a:rPr>
              <a:t> en un acto y normalmente de carácter popular, que se representaba como intermedio de una función o al final. </a:t>
            </a:r>
          </a:p>
          <a:p>
            <a:pPr algn="just"/>
            <a:endParaRPr lang="es-CO" dirty="0" smtClean="0">
              <a:latin typeface="Comic Sans MS" pitchFamily="66" charset="0"/>
            </a:endParaRPr>
          </a:p>
          <a:p>
            <a:r>
              <a:rPr lang="es-CO" b="1" dirty="0" smtClean="0">
                <a:latin typeface="Comic Sans MS" pitchFamily="66" charset="0"/>
              </a:rPr>
              <a:t>Video de sainete:</a:t>
            </a:r>
          </a:p>
          <a:p>
            <a:r>
              <a:rPr lang="es-CO" dirty="0" smtClean="0">
                <a:latin typeface="Comic Sans MS" pitchFamily="66" charset="0"/>
                <a:hlinkClick r:id="rId4"/>
              </a:rPr>
              <a:t>http://www.youtube.com/watch?v=5V-HlOM8U2w</a:t>
            </a:r>
            <a:endParaRPr lang="es-CO" dirty="0" smtClean="0">
              <a:latin typeface="Comic Sans MS" pitchFamily="66" charset="0"/>
            </a:endParaRPr>
          </a:p>
          <a:p>
            <a:pPr algn="just"/>
            <a:endParaRPr lang="es-CO" dirty="0" smtClean="0"/>
          </a:p>
          <a:p>
            <a:endParaRPr lang="es-CO" dirty="0"/>
          </a:p>
        </p:txBody>
      </p:sp>
      <p:sp>
        <p:nvSpPr>
          <p:cNvPr id="4" name="3 Rectángulo"/>
          <p:cNvSpPr/>
          <p:nvPr/>
        </p:nvSpPr>
        <p:spPr>
          <a:xfrm>
            <a:off x="3214678" y="500042"/>
            <a:ext cx="3461205"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rgbClr val="0000FF"/>
                </a:solidFill>
                <a:effectLst>
                  <a:innerShdw blurRad="101600" dist="76200" dir="5400000">
                    <a:schemeClr val="accent1">
                      <a:satMod val="190000"/>
                      <a:tint val="100000"/>
                      <a:alpha val="74000"/>
                    </a:schemeClr>
                  </a:innerShdw>
                </a:effectLst>
                <a:latin typeface="Comic Sans MS" pitchFamily="66" charset="0"/>
              </a:rPr>
              <a:t>SAINETE</a:t>
            </a:r>
            <a:endParaRPr lang="es-ES" sz="5400" b="1" cap="none" spc="0" dirty="0">
              <a:ln w="900" cmpd="sng">
                <a:solidFill>
                  <a:schemeClr val="accent1">
                    <a:satMod val="190000"/>
                    <a:alpha val="55000"/>
                  </a:schemeClr>
                </a:solidFill>
                <a:prstDash val="solid"/>
              </a:ln>
              <a:solidFill>
                <a:srgbClr val="0000FF"/>
              </a:solidFill>
              <a:effectLst>
                <a:innerShdw blurRad="101600" dist="76200" dir="5400000">
                  <a:schemeClr val="accent1">
                    <a:satMod val="190000"/>
                    <a:tint val="100000"/>
                    <a:alpha val="74000"/>
                  </a:schemeClr>
                </a:innerShdw>
              </a:effectLst>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dirty="0" smtClean="0">
                <a:latin typeface="Comic Sans MS" pitchFamily="66" charset="0"/>
              </a:rPr>
              <a:t>Drama o teatro Posteriormente, el drama se divide en géneros realistas y géneros no realistas; entre los primeros quedaron inscritas la </a:t>
            </a:r>
            <a:r>
              <a:rPr lang="es-CO" dirty="0" smtClean="0">
                <a:latin typeface="Comic Sans MS" pitchFamily="66" charset="0"/>
                <a:hlinkClick r:id="rId2" tooltip="Tragedia"/>
              </a:rPr>
              <a:t>tragedia</a:t>
            </a:r>
            <a:r>
              <a:rPr lang="es-CO" dirty="0" smtClean="0">
                <a:latin typeface="Comic Sans MS" pitchFamily="66" charset="0"/>
              </a:rPr>
              <a:t> y la </a:t>
            </a:r>
            <a:r>
              <a:rPr lang="es-CO" dirty="0" smtClean="0">
                <a:latin typeface="Comic Sans MS" pitchFamily="66" charset="0"/>
                <a:hlinkClick r:id="rId3" tooltip="Comedia"/>
              </a:rPr>
              <a:t>comedia</a:t>
            </a:r>
            <a:r>
              <a:rPr lang="es-CO" dirty="0" smtClean="0">
                <a:latin typeface="Comic Sans MS" pitchFamily="66" charset="0"/>
              </a:rPr>
              <a:t>. Es la representación de algún episodio o conflicto de la vida de los seres humanos por medio del diálogo de los personajes o del monólogo. </a:t>
            </a:r>
          </a:p>
          <a:p>
            <a:pPr algn="just"/>
            <a:endParaRPr lang="es-CO" dirty="0" smtClean="0">
              <a:latin typeface="Comic Sans MS" pitchFamily="66" charset="0"/>
            </a:endParaRPr>
          </a:p>
          <a:p>
            <a:r>
              <a:rPr lang="es-CO" b="1" dirty="0" smtClean="0">
                <a:latin typeface="Comic Sans MS" pitchFamily="66" charset="0"/>
              </a:rPr>
              <a:t>Video de drama: </a:t>
            </a:r>
            <a:r>
              <a:rPr lang="es-CO" u="sng" dirty="0" smtClean="0">
                <a:latin typeface="Comic Sans MS" pitchFamily="66" charset="0"/>
                <a:hlinkClick r:id="rId4"/>
              </a:rPr>
              <a:t>http://www.youtube.com/watch?v=RG2VSQD8u1s</a:t>
            </a:r>
            <a:endParaRPr lang="es-CO" dirty="0" smtClean="0">
              <a:latin typeface="Comic Sans MS" pitchFamily="66" charset="0"/>
            </a:endParaRPr>
          </a:p>
          <a:p>
            <a:endParaRPr lang="es-CO" dirty="0"/>
          </a:p>
        </p:txBody>
      </p:sp>
      <p:sp>
        <p:nvSpPr>
          <p:cNvPr id="4" name="3 Rectángulo"/>
          <p:cNvSpPr/>
          <p:nvPr/>
        </p:nvSpPr>
        <p:spPr>
          <a:xfrm>
            <a:off x="2571736" y="928670"/>
            <a:ext cx="3866764" cy="923330"/>
          </a:xfrm>
          <a:prstGeom prst="rect">
            <a:avLst/>
          </a:prstGeom>
          <a:noFill/>
        </p:spPr>
        <p:txBody>
          <a:bodyPr wrap="non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solidFill>
                  <a:srgbClr val="FF00FF"/>
                </a:solidFill>
                <a:effectLst>
                  <a:outerShdw blurRad="38100" dist="38100" dir="7020000" algn="tl">
                    <a:srgbClr val="000000">
                      <a:alpha val="35000"/>
                    </a:srgbClr>
                  </a:outerShdw>
                </a:effectLst>
                <a:latin typeface="Comic Sans MS" pitchFamily="66" charset="0"/>
              </a:rPr>
              <a:t>EL DRAMA</a:t>
            </a:r>
            <a:endParaRPr lang="es-ES" sz="5400" b="1" cap="none" spc="0" dirty="0">
              <a:ln w="24500" cmpd="dbl">
                <a:solidFill>
                  <a:schemeClr val="accent2">
                    <a:shade val="85000"/>
                    <a:satMod val="155000"/>
                  </a:schemeClr>
                </a:solidFill>
                <a:prstDash val="solid"/>
                <a:miter lim="800000"/>
              </a:ln>
              <a:solidFill>
                <a:srgbClr val="FF00FF"/>
              </a:solidFill>
              <a:effectLst>
                <a:outerShdw blurRad="38100" dist="38100" dir="7020000" algn="tl">
                  <a:srgbClr val="000000">
                    <a:alpha val="35000"/>
                  </a:srgbClr>
                </a:outerShdw>
              </a:effectLst>
              <a:latin typeface="Comic Sans MS" pitchFamily="66" charset="0"/>
            </a:endParaRPr>
          </a:p>
        </p:txBody>
      </p:sp>
      <p:pic>
        <p:nvPicPr>
          <p:cNvPr id="5" name="4 Imagen" descr="http://glpcsummer.files.wordpress.com/2010/07/drama.gif"/>
          <p:cNvPicPr/>
          <p:nvPr/>
        </p:nvPicPr>
        <p:blipFill>
          <a:blip r:embed="rId5" cstate="print"/>
          <a:srcRect/>
          <a:stretch>
            <a:fillRect/>
          </a:stretch>
        </p:blipFill>
        <p:spPr bwMode="auto">
          <a:xfrm rot="20572793">
            <a:off x="6357950" y="357166"/>
            <a:ext cx="1943099" cy="1604962"/>
          </a:xfrm>
          <a:prstGeom prst="rect">
            <a:avLst/>
          </a:prstGeom>
          <a:noFill/>
          <a:ln w="9525">
            <a:noFill/>
            <a:miter lim="800000"/>
            <a:headEnd/>
            <a:tailEnd/>
          </a:ln>
        </p:spPr>
      </p:pic>
      <p:pic>
        <p:nvPicPr>
          <p:cNvPr id="6" name="5 Imagen" descr="http://rockhay.tripod.com/dramas/drama.jpg"/>
          <p:cNvPicPr/>
          <p:nvPr/>
        </p:nvPicPr>
        <p:blipFill>
          <a:blip r:embed="rId6" cstate="print"/>
          <a:srcRect/>
          <a:stretch>
            <a:fillRect/>
          </a:stretch>
        </p:blipFill>
        <p:spPr bwMode="auto">
          <a:xfrm rot="540983">
            <a:off x="387938" y="357171"/>
            <a:ext cx="1938338"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94810"/>
            <a:ext cx="8229600" cy="4829790"/>
          </a:xfrm>
        </p:spPr>
        <p:txBody>
          <a:bodyPr>
            <a:normAutofit/>
          </a:bodyPr>
          <a:lstStyle/>
          <a:p>
            <a:pPr algn="just"/>
            <a:r>
              <a:rPr lang="es-CO" sz="3200" dirty="0" smtClean="0">
                <a:latin typeface="Comic Sans MS" pitchFamily="66" charset="0"/>
              </a:rPr>
              <a:t>Es una obra dramática corta que trata un hecho sencillo de tratamiento cómico empleando un lenguaje realista. Se considera el precursor del entremés.</a:t>
            </a:r>
          </a:p>
          <a:p>
            <a:pPr algn="just"/>
            <a:endParaRPr lang="es-CO" dirty="0" smtClean="0">
              <a:latin typeface="Comic Sans MS" pitchFamily="66" charset="0"/>
            </a:endParaRPr>
          </a:p>
          <a:p>
            <a:pPr algn="just"/>
            <a:endParaRPr lang="es-CO" dirty="0" smtClean="0">
              <a:latin typeface="Comic Sans MS" pitchFamily="66" charset="0"/>
            </a:endParaRPr>
          </a:p>
          <a:p>
            <a:pPr algn="just"/>
            <a:endParaRPr lang="es-CO" dirty="0" smtClean="0">
              <a:latin typeface="Comic Sans MS" pitchFamily="66" charset="0"/>
            </a:endParaRPr>
          </a:p>
          <a:p>
            <a:pPr algn="just"/>
            <a:endParaRPr lang="es-CO" dirty="0" smtClean="0">
              <a:latin typeface="Comic Sans MS" pitchFamily="66" charset="0"/>
            </a:endParaRPr>
          </a:p>
          <a:p>
            <a:r>
              <a:rPr lang="es-CO" b="1" dirty="0" smtClean="0">
                <a:latin typeface="Comic Sans MS" pitchFamily="66" charset="0"/>
              </a:rPr>
              <a:t>Video de paso: </a:t>
            </a:r>
            <a:r>
              <a:rPr lang="es-CO" u="sng" dirty="0" smtClean="0">
                <a:latin typeface="Comic Sans MS" pitchFamily="66" charset="0"/>
                <a:hlinkClick r:id="rId2"/>
              </a:rPr>
              <a:t>http://www.youtube.com/watch?v=I6-EcR4bzLo</a:t>
            </a:r>
            <a:endParaRPr lang="es-CO" dirty="0">
              <a:latin typeface="Comic Sans MS" pitchFamily="66" charset="0"/>
            </a:endParaRPr>
          </a:p>
        </p:txBody>
      </p:sp>
      <p:sp>
        <p:nvSpPr>
          <p:cNvPr id="4" name="3 Rectángulo"/>
          <p:cNvSpPr/>
          <p:nvPr/>
        </p:nvSpPr>
        <p:spPr>
          <a:xfrm>
            <a:off x="3500430" y="571480"/>
            <a:ext cx="2093843"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PASO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mic Sans MS" pitchFamily="66" charset="0"/>
            </a:endParaRPr>
          </a:p>
        </p:txBody>
      </p:sp>
      <p:pic>
        <p:nvPicPr>
          <p:cNvPr id="5" name="4 Imagen" descr="http://3.bp.blogspot.com/-ZoLlY6Z1MKU/UDzZTC08lnI/AAAAAAAABUQ/fQfLtFt_DRM/s1600/De+paso+-+Cia+la+Industrial+Teatrera..png"/>
          <p:cNvPicPr/>
          <p:nvPr/>
        </p:nvPicPr>
        <p:blipFill>
          <a:blip r:embed="rId3" cstate="print"/>
          <a:srcRect/>
          <a:stretch>
            <a:fillRect/>
          </a:stretch>
        </p:blipFill>
        <p:spPr bwMode="auto">
          <a:xfrm rot="20771623">
            <a:off x="5467600" y="3353544"/>
            <a:ext cx="1948809" cy="1381400"/>
          </a:xfrm>
          <a:prstGeom prst="rect">
            <a:avLst/>
          </a:prstGeom>
          <a:noFill/>
          <a:ln w="9525">
            <a:noFill/>
            <a:miter lim="800000"/>
            <a:headEnd/>
            <a:tailEnd/>
          </a:ln>
        </p:spPr>
      </p:pic>
      <p:pic>
        <p:nvPicPr>
          <p:cNvPr id="6" name="5 Imagen" descr="http://209.238.134.188:8080/sites/default/files/imagenprincipal/2012/Sep/ricardo_iii_-teatro_el_paso_de_colombia_mm_063.jpg"/>
          <p:cNvPicPr/>
          <p:nvPr/>
        </p:nvPicPr>
        <p:blipFill>
          <a:blip r:embed="rId4" cstate="print"/>
          <a:srcRect/>
          <a:stretch>
            <a:fillRect/>
          </a:stretch>
        </p:blipFill>
        <p:spPr bwMode="auto">
          <a:xfrm rot="740329">
            <a:off x="1178608" y="3717285"/>
            <a:ext cx="2163123" cy="1235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O" dirty="0" smtClean="0">
                <a:latin typeface="Comic Sans MS" pitchFamily="66" charset="0"/>
              </a:rPr>
              <a:t>Es una técnica teatral interpretada siempre por una sola persona. Normalmente el intérprete expone una situación de la que va haciendo diversas observaciones siempre desde un punto de vista cómico. Durante el transcurso del monólogo el público se va haciendo partícipe de la situación con diversos planteamientos.</a:t>
            </a:r>
          </a:p>
          <a:p>
            <a:pPr algn="just"/>
            <a:endParaRPr lang="es-CO" dirty="0" smtClean="0">
              <a:latin typeface="Comic Sans MS" pitchFamily="66" charset="0"/>
            </a:endParaRPr>
          </a:p>
          <a:p>
            <a:pPr algn="just"/>
            <a:r>
              <a:rPr lang="es-CO" u="sng" dirty="0" smtClean="0">
                <a:latin typeface="Comic Sans MS" pitchFamily="66" charset="0"/>
                <a:hlinkClick r:id="rId2"/>
              </a:rPr>
              <a:t>http://www.youtube.com/watch?v=83O3hNMBh6E</a:t>
            </a:r>
            <a:endParaRPr lang="es-CO" dirty="0">
              <a:latin typeface="Comic Sans MS" pitchFamily="66" charset="0"/>
            </a:endParaRPr>
          </a:p>
        </p:txBody>
      </p:sp>
      <p:sp>
        <p:nvSpPr>
          <p:cNvPr id="4" name="3 Rectángulo"/>
          <p:cNvSpPr/>
          <p:nvPr/>
        </p:nvSpPr>
        <p:spPr>
          <a:xfrm>
            <a:off x="857224" y="714356"/>
            <a:ext cx="78870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MONOLOGO COMICO</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0000" lnSpcReduction="20000"/>
          </a:bodyPr>
          <a:lstStyle/>
          <a:p>
            <a:pPr algn="just"/>
            <a:r>
              <a:rPr lang="es-CO" sz="5900" dirty="0" smtClean="0">
                <a:latin typeface="Comic Sans MS" pitchFamily="66" charset="0"/>
              </a:rPr>
              <a:t>Una tragicomedia es una obra dramática en la que se mezclan los elementos </a:t>
            </a:r>
            <a:r>
              <a:rPr lang="es-CO" sz="5900" dirty="0" smtClean="0">
                <a:latin typeface="Comic Sans MS" pitchFamily="66" charset="0"/>
                <a:hlinkClick r:id="rId2" tooltip="Tragedia"/>
              </a:rPr>
              <a:t>trágicos</a:t>
            </a:r>
            <a:r>
              <a:rPr lang="es-CO" sz="5900" dirty="0" smtClean="0">
                <a:latin typeface="Comic Sans MS" pitchFamily="66" charset="0"/>
              </a:rPr>
              <a:t> y </a:t>
            </a:r>
            <a:r>
              <a:rPr lang="es-CO" sz="5900" dirty="0" smtClean="0">
                <a:latin typeface="Comic Sans MS" pitchFamily="66" charset="0"/>
                <a:hlinkClick r:id="rId3" tooltip="Comedia"/>
              </a:rPr>
              <a:t>cómicos</a:t>
            </a:r>
            <a:r>
              <a:rPr lang="es-CO" sz="5900" dirty="0" smtClean="0">
                <a:latin typeface="Comic Sans MS" pitchFamily="66" charset="0"/>
              </a:rPr>
              <a:t>, aunque también hay lugar para el </a:t>
            </a:r>
            <a:r>
              <a:rPr lang="es-CO" sz="5900" dirty="0" smtClean="0">
                <a:latin typeface="Comic Sans MS" pitchFamily="66" charset="0"/>
                <a:hlinkClick r:id="rId4" tooltip="Sarcasmo"/>
              </a:rPr>
              <a:t>sarcasmo</a:t>
            </a:r>
            <a:r>
              <a:rPr lang="es-CO" sz="5900" dirty="0" smtClean="0">
                <a:latin typeface="Comic Sans MS" pitchFamily="66" charset="0"/>
              </a:rPr>
              <a:t> y la </a:t>
            </a:r>
            <a:r>
              <a:rPr lang="es-CO" sz="5900" dirty="0" smtClean="0">
                <a:solidFill>
                  <a:schemeClr val="accent1">
                    <a:lumMod val="75000"/>
                  </a:schemeClr>
                </a:solidFill>
                <a:latin typeface="Comic Sans MS" pitchFamily="66" charset="0"/>
                <a:hlinkClick r:id="rId5" tooltip="Parodia"/>
              </a:rPr>
              <a:t>parodia</a:t>
            </a:r>
            <a:r>
              <a:rPr lang="es-CO" sz="5900" dirty="0" smtClean="0">
                <a:solidFill>
                  <a:schemeClr val="accent1">
                    <a:lumMod val="75000"/>
                  </a:schemeClr>
                </a:solidFill>
                <a:latin typeface="Comic Sans MS" pitchFamily="66" charset="0"/>
              </a:rPr>
              <a:t>. </a:t>
            </a:r>
            <a:r>
              <a:rPr lang="es-CO" sz="5900" dirty="0" smtClean="0">
                <a:latin typeface="Comic Sans MS" pitchFamily="66" charset="0"/>
              </a:rPr>
              <a:t>También se le conoce como pieza, porque se parece a dicho concepto; generalmente en estos están sintetizados las características de una clase social, por lo que también se le denomina género psicológico.</a:t>
            </a:r>
          </a:p>
          <a:p>
            <a:pPr algn="just">
              <a:buNone/>
            </a:pPr>
            <a:r>
              <a:rPr lang="es-CO" sz="5000" dirty="0" smtClean="0">
                <a:latin typeface="Comic Sans MS" pitchFamily="66" charset="0"/>
              </a:rPr>
              <a:t/>
            </a:r>
            <a:br>
              <a:rPr lang="es-CO" sz="5000" dirty="0" smtClean="0">
                <a:latin typeface="Comic Sans MS" pitchFamily="66" charset="0"/>
              </a:rPr>
            </a:br>
            <a:endParaRPr lang="es-CO" sz="5000" dirty="0" smtClean="0">
              <a:latin typeface="Comic Sans MS" pitchFamily="66" charset="0"/>
            </a:endParaRPr>
          </a:p>
          <a:p>
            <a:pPr algn="just">
              <a:buNone/>
            </a:pPr>
            <a:endParaRPr lang="es-CO" sz="5000" dirty="0" smtClean="0">
              <a:latin typeface="Comic Sans MS" pitchFamily="66" charset="0"/>
            </a:endParaRPr>
          </a:p>
          <a:p>
            <a:pPr algn="just">
              <a:buNone/>
            </a:pPr>
            <a:endParaRPr lang="es-CO" sz="5000" dirty="0" smtClean="0">
              <a:latin typeface="Comic Sans MS" pitchFamily="66" charset="0"/>
            </a:endParaRPr>
          </a:p>
          <a:p>
            <a:r>
              <a:rPr lang="es-CO" sz="5000" b="1" dirty="0" smtClean="0">
                <a:latin typeface="Comic Sans MS" pitchFamily="66" charset="0"/>
              </a:rPr>
              <a:t>Video de tragicomedia: </a:t>
            </a:r>
            <a:r>
              <a:rPr lang="es-CO" sz="5000" u="sng" dirty="0" smtClean="0">
                <a:latin typeface="Comic Sans MS" pitchFamily="66" charset="0"/>
                <a:hlinkClick r:id="rId6"/>
              </a:rPr>
              <a:t>http://www.youtube.com/watch?v=MAnmW0IzvSQ</a:t>
            </a:r>
            <a:endParaRPr lang="es-CO" sz="5000" dirty="0" smtClean="0">
              <a:latin typeface="Comic Sans MS" pitchFamily="66" charset="0"/>
            </a:endParaRPr>
          </a:p>
          <a:p>
            <a:endParaRPr lang="es-CO" dirty="0"/>
          </a:p>
        </p:txBody>
      </p:sp>
      <p:sp>
        <p:nvSpPr>
          <p:cNvPr id="4" name="3 Rectángulo"/>
          <p:cNvSpPr/>
          <p:nvPr/>
        </p:nvSpPr>
        <p:spPr>
          <a:xfrm>
            <a:off x="1928794" y="571480"/>
            <a:ext cx="58769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FF0000"/>
                </a:solidFill>
                <a:effectLst>
                  <a:outerShdw blurRad="50800" dist="39000" dir="5460000" algn="tl">
                    <a:srgbClr val="000000">
                      <a:alpha val="38000"/>
                    </a:srgbClr>
                  </a:outerShdw>
                </a:effectLst>
                <a:latin typeface="Comic Sans MS" pitchFamily="66" charset="0"/>
              </a:rPr>
              <a:t>TRAGICOMEDIA</a:t>
            </a:r>
            <a:endParaRPr lang="es-ES" sz="5400" b="1" cap="none" spc="0" dirty="0">
              <a:ln w="11430"/>
              <a:solidFill>
                <a:srgbClr val="FF0000"/>
              </a:solidFill>
              <a:effectLst>
                <a:outerShdw blurRad="50800" dist="39000" dir="5460000" algn="tl">
                  <a:srgbClr val="000000">
                    <a:alpha val="38000"/>
                  </a:srgbClr>
                </a:outerShdw>
              </a:effectLst>
              <a:latin typeface="Comic Sans MS" pitchFamily="66" charset="0"/>
            </a:endParaRPr>
          </a:p>
        </p:txBody>
      </p:sp>
      <p:pic>
        <p:nvPicPr>
          <p:cNvPr id="5" name="4 Imagen" descr="http://spe.fotolog.com/photo/46/54/30/takeseven/1247739426893_f.jpg"/>
          <p:cNvPicPr/>
          <p:nvPr/>
        </p:nvPicPr>
        <p:blipFill>
          <a:blip r:embed="rId7" cstate="print"/>
          <a:srcRect/>
          <a:stretch>
            <a:fillRect/>
          </a:stretch>
        </p:blipFill>
        <p:spPr bwMode="auto">
          <a:xfrm rot="385346">
            <a:off x="164777" y="155528"/>
            <a:ext cx="1609723" cy="1685925"/>
          </a:xfrm>
          <a:prstGeom prst="rect">
            <a:avLst/>
          </a:prstGeom>
          <a:noFill/>
          <a:ln w="9525">
            <a:noFill/>
            <a:miter lim="800000"/>
            <a:headEnd/>
            <a:tailEnd/>
          </a:ln>
        </p:spPr>
      </p:pic>
      <p:pic>
        <p:nvPicPr>
          <p:cNvPr id="6" name="5 Imagen" descr="http://atalaya-tnt.com/wp-content/uploads/Celestinafoto2.jpg"/>
          <p:cNvPicPr/>
          <p:nvPr/>
        </p:nvPicPr>
        <p:blipFill>
          <a:blip r:embed="rId8" cstate="print"/>
          <a:srcRect/>
          <a:stretch>
            <a:fillRect/>
          </a:stretch>
        </p:blipFill>
        <p:spPr bwMode="auto">
          <a:xfrm rot="21255036">
            <a:off x="6286512" y="4214818"/>
            <a:ext cx="1968792"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679293"/>
            <a:ext cx="8229600" cy="4389120"/>
          </a:xfrm>
        </p:spPr>
        <p:txBody>
          <a:bodyPr>
            <a:normAutofit/>
          </a:bodyPr>
          <a:lstStyle/>
          <a:p>
            <a:pPr algn="just"/>
            <a:r>
              <a:rPr lang="es-CO" dirty="0" smtClean="0">
                <a:latin typeface="Comic Sans MS" pitchFamily="66" charset="0"/>
              </a:rPr>
              <a:t>Se conoce como paso o entremés a una pieza dramática </a:t>
            </a:r>
            <a:r>
              <a:rPr lang="es-CO" dirty="0" smtClean="0">
                <a:latin typeface="Comic Sans MS" pitchFamily="66" charset="0"/>
                <a:hlinkClick r:id="rId2" tooltip="Humor"/>
              </a:rPr>
              <a:t>jocosa</a:t>
            </a:r>
            <a:r>
              <a:rPr lang="es-CO" dirty="0" smtClean="0">
                <a:latin typeface="Comic Sans MS" pitchFamily="66" charset="0"/>
              </a:rPr>
              <a:t> y de un solo acto, protagonizada por personajes de clases populares. </a:t>
            </a:r>
          </a:p>
          <a:p>
            <a:pPr algn="just"/>
            <a:endParaRPr lang="es-CO" dirty="0" smtClean="0">
              <a:latin typeface="Comic Sans MS" pitchFamily="66" charset="0"/>
            </a:endParaRPr>
          </a:p>
          <a:p>
            <a:r>
              <a:rPr lang="es-CO" b="1" dirty="0" smtClean="0">
                <a:latin typeface="Comic Sans MS" pitchFamily="66" charset="0"/>
              </a:rPr>
              <a:t>Video de  entremés:</a:t>
            </a:r>
          </a:p>
          <a:p>
            <a:r>
              <a:rPr lang="es-CO" u="sng" dirty="0" smtClean="0">
                <a:latin typeface="Comic Sans MS" pitchFamily="66" charset="0"/>
                <a:hlinkClick r:id="rId3"/>
              </a:rPr>
              <a:t>http://www.youtube.com/watch?v=ImDTLPFDTZw</a:t>
            </a:r>
            <a:endParaRPr lang="es-CO" dirty="0" smtClean="0">
              <a:latin typeface="Comic Sans MS" pitchFamily="66" charset="0"/>
            </a:endParaRPr>
          </a:p>
          <a:p>
            <a:endParaRPr lang="es-CO" dirty="0" smtClean="0"/>
          </a:p>
          <a:p>
            <a:endParaRPr lang="es-CO" dirty="0" smtClean="0"/>
          </a:p>
          <a:p>
            <a:endParaRPr lang="es-CO" dirty="0"/>
          </a:p>
        </p:txBody>
      </p:sp>
      <p:sp>
        <p:nvSpPr>
          <p:cNvPr id="4" name="3 Rectángulo"/>
          <p:cNvSpPr/>
          <p:nvPr/>
        </p:nvSpPr>
        <p:spPr>
          <a:xfrm>
            <a:off x="3071802" y="857232"/>
            <a:ext cx="4269117" cy="923330"/>
          </a:xfrm>
          <a:prstGeom prst="rect">
            <a:avLst/>
          </a:prstGeom>
          <a:noFill/>
        </p:spPr>
        <p:txBody>
          <a:bodyPr wrap="none" lIns="91440" tIns="45720" rIns="91440" bIns="45720">
            <a:spAutoFit/>
          </a:bodyPr>
          <a:lstStyle/>
          <a:p>
            <a:pPr algn="ctr"/>
            <a:r>
              <a:rPr lang="es-ES" sz="5400" b="1" cap="none" spc="200" dirty="0" smtClean="0">
                <a:ln w="29210">
                  <a:solidFill>
                    <a:schemeClr val="accent3">
                      <a:tint val="10000"/>
                    </a:schemeClr>
                  </a:solidFill>
                </a:ln>
                <a:solidFill>
                  <a:srgbClr val="00CC00"/>
                </a:solidFill>
                <a:effectLst>
                  <a:innerShdw blurRad="50800" dist="50800" dir="8100000">
                    <a:srgbClr val="7D7D7D">
                      <a:alpha val="73000"/>
                    </a:srgbClr>
                  </a:innerShdw>
                </a:effectLst>
                <a:latin typeface="Comic Sans MS" pitchFamily="66" charset="0"/>
              </a:rPr>
              <a:t>ENTREMES</a:t>
            </a:r>
            <a:endParaRPr lang="es-ES" sz="5400" b="1" cap="none" spc="200" dirty="0">
              <a:ln w="29210">
                <a:solidFill>
                  <a:schemeClr val="accent3">
                    <a:tint val="10000"/>
                  </a:schemeClr>
                </a:solidFill>
              </a:ln>
              <a:solidFill>
                <a:srgbClr val="00CC00"/>
              </a:solidFill>
              <a:effectLst>
                <a:innerShdw blurRad="50800" dist="50800" dir="8100000">
                  <a:srgbClr val="7D7D7D">
                    <a:alpha val="73000"/>
                  </a:srgbClr>
                </a:innerShdw>
              </a:effectLst>
              <a:latin typeface="Comic Sans MS" pitchFamily="66" charset="0"/>
            </a:endParaRPr>
          </a:p>
        </p:txBody>
      </p:sp>
      <p:pic>
        <p:nvPicPr>
          <p:cNvPr id="5" name="4 Imagen" descr="http://www.teatrochejov.com/Teatrochejov/images/obras/entremeses.jpg"/>
          <p:cNvPicPr/>
          <p:nvPr/>
        </p:nvPicPr>
        <p:blipFill>
          <a:blip r:embed="rId4" cstate="print"/>
          <a:srcRect/>
          <a:stretch>
            <a:fillRect/>
          </a:stretch>
        </p:blipFill>
        <p:spPr bwMode="auto">
          <a:xfrm rot="21254967">
            <a:off x="5643570" y="4786322"/>
            <a:ext cx="2381250" cy="1847850"/>
          </a:xfrm>
          <a:prstGeom prst="rect">
            <a:avLst/>
          </a:prstGeom>
          <a:noFill/>
          <a:ln w="9525">
            <a:noFill/>
            <a:miter lim="800000"/>
            <a:headEnd/>
            <a:tailEnd/>
          </a:ln>
        </p:spPr>
      </p:pic>
      <p:pic>
        <p:nvPicPr>
          <p:cNvPr id="6" name="5 Imagen" descr="http://www.plusesmas.com/fotos/Entremeses.jpg"/>
          <p:cNvPicPr/>
          <p:nvPr/>
        </p:nvPicPr>
        <p:blipFill>
          <a:blip r:embed="rId5" cstate="print"/>
          <a:srcRect/>
          <a:stretch>
            <a:fillRect/>
          </a:stretch>
        </p:blipFill>
        <p:spPr bwMode="auto">
          <a:xfrm>
            <a:off x="214282" y="500042"/>
            <a:ext cx="2357454" cy="1214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414</TotalTime>
  <Words>622</Words>
  <Application>Microsoft Office PowerPoint</Application>
  <PresentationFormat>Presentación en pantalla (4:3)</PresentationFormat>
  <Paragraphs>110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TEATRO DE SOMBRAS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dell</dc:creator>
  <cp:lastModifiedBy>ALUMNO</cp:lastModifiedBy>
  <cp:revision>37</cp:revision>
  <dcterms:created xsi:type="dcterms:W3CDTF">2013-09-16T23:02:04Z</dcterms:created>
  <dcterms:modified xsi:type="dcterms:W3CDTF">2015-04-20T16:02:08Z</dcterms:modified>
</cp:coreProperties>
</file>